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Lst>
  <p:notesMasterIdLst>
    <p:notesMasterId r:id="rId51"/>
  </p:notesMasterIdLst>
  <p:sldIdLst>
    <p:sldId id="256" r:id="rId3"/>
    <p:sldId id="293" r:id="rId4"/>
    <p:sldId id="258" r:id="rId5"/>
    <p:sldId id="29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5" r:id="rId23"/>
    <p:sldId id="286" r:id="rId24"/>
    <p:sldId id="287" r:id="rId25"/>
    <p:sldId id="288" r:id="rId26"/>
    <p:sldId id="289" r:id="rId27"/>
    <p:sldId id="290" r:id="rId28"/>
    <p:sldId id="294" r:id="rId29"/>
    <p:sldId id="291"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166397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Weaver, PART 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Wilson, 4-17.</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Pre-class home assignment!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err="1" smtClean="0"/>
              <a:t>Soderberg</a:t>
            </a:r>
            <a:r>
              <a:rPr lang="en-US" sz="1100" dirty="0" smtClean="0"/>
              <a:t>, Timothy, "Organic Chemistry with a Biological Emphasis Volume II" (2016).Chemistry Publications. 2. - Chapter 9, pp. </a:t>
            </a:r>
            <a:r>
              <a:rPr lang="en-US" sz="1100" smtClean="0"/>
              <a:t>1-4. </a:t>
            </a:r>
            <a:endParaRPr lang="ru-RU" sz="1100" dirty="0" smtClean="0"/>
          </a:p>
          <a:p>
            <a:endParaRPr lang="ru-RU" dirty="0"/>
          </a:p>
        </p:txBody>
      </p:sp>
    </p:spTree>
    <p:extLst>
      <p:ext uri="{BB962C8B-B14F-4D97-AF65-F5344CB8AC3E}">
        <p14:creationId xmlns:p14="http://schemas.microsoft.com/office/powerpoint/2010/main" val="835216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5" name="Google Shape;135;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rPr>
              <a:t>Two major classes of nucleic acids</a:t>
            </a:r>
            <a:endParaRPr dirty="0">
              <a:solidFill>
                <a:srgbClr val="000000"/>
              </a:solidFill>
            </a:endParaRPr>
          </a:p>
          <a:p>
            <a:pPr marL="171450" lvl="0" indent="-171450" algn="l" rtl="0">
              <a:lnSpc>
                <a:spcPct val="100000"/>
              </a:lnSpc>
              <a:spcBef>
                <a:spcPts val="0"/>
              </a:spcBef>
              <a:spcAft>
                <a:spcPts val="0"/>
              </a:spcAft>
              <a:buSzPts val="1200"/>
              <a:buFont typeface="Arial"/>
              <a:buChar char="•"/>
            </a:pPr>
            <a:r>
              <a:rPr lang="en-US" dirty="0">
                <a:solidFill>
                  <a:srgbClr val="000000"/>
                </a:solidFill>
              </a:rPr>
              <a:t>deoxyribonucleic acid (DNA):  carrier of genetic information</a:t>
            </a:r>
            <a:endParaRPr dirty="0">
              <a:solidFill>
                <a:srgbClr val="000000"/>
              </a:solidFill>
            </a:endParaRPr>
          </a:p>
          <a:p>
            <a:pPr marL="171450" lvl="0" indent="-171450" algn="l" rtl="0">
              <a:lnSpc>
                <a:spcPct val="100000"/>
              </a:lnSpc>
              <a:spcBef>
                <a:spcPts val="0"/>
              </a:spcBef>
              <a:spcAft>
                <a:spcPts val="0"/>
              </a:spcAft>
              <a:buSzPts val="1200"/>
              <a:buFont typeface="Arial"/>
              <a:buChar char="•"/>
            </a:pPr>
            <a:r>
              <a:rPr lang="en-US" dirty="0">
                <a:solidFill>
                  <a:srgbClr val="000000"/>
                </a:solidFill>
              </a:rPr>
              <a:t>ribonucleic acid (RNA): an intermediate in the expression of genetic information and other diverse roles</a:t>
            </a:r>
            <a:endParaRPr dirty="0">
              <a:solidFill>
                <a:srgbClr val="000000"/>
              </a:solidFill>
            </a:endParaRPr>
          </a:p>
          <a:p>
            <a:pPr marL="0" lvl="0" indent="0" algn="l" rtl="0">
              <a:lnSpc>
                <a:spcPct val="100000"/>
              </a:lnSpc>
              <a:spcBef>
                <a:spcPts val="0"/>
              </a:spcBef>
              <a:spcAft>
                <a:spcPts val="0"/>
              </a:spcAft>
              <a:buClr>
                <a:schemeClr val="dk1"/>
              </a:buClr>
              <a:buSzPts val="1200"/>
              <a:buFont typeface="Arial"/>
              <a:buNone/>
            </a:pP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The monomeric units for nucleic acids are nucleotides</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Nucleotides are made up of three structural subunits</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1.  Sugar:  ribose in RNA, 2-deoxyribose in DNA</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2.  Heterocyclic base</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3.  Phosphate</a:t>
            </a:r>
            <a:endParaRPr dirty="0">
              <a:solidFill>
                <a:srgbClr val="000000"/>
              </a:solidFill>
            </a:endParaRPr>
          </a:p>
        </p:txBody>
      </p:sp>
      <p:sp>
        <p:nvSpPr>
          <p:cNvPr id="149" name="Google Shape;14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54" name="Google Shape;154;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rPr>
              <a:t>The heterocyclic base; there are five common bases for nucleic acids </a:t>
            </a:r>
            <a:endParaRPr dirty="0">
              <a:solidFill>
                <a:srgbClr val="000000"/>
              </a:solidFill>
            </a:endParaRPr>
          </a:p>
          <a:p>
            <a:pPr marL="0" lvl="0" indent="0" algn="l" rtl="0">
              <a:lnSpc>
                <a:spcPct val="100000"/>
              </a:lnSpc>
              <a:spcBef>
                <a:spcPts val="0"/>
              </a:spcBef>
              <a:spcAft>
                <a:spcPts val="0"/>
              </a:spcAft>
              <a:buSzPts val="1400"/>
              <a:buNone/>
            </a:pPr>
            <a:r>
              <a:rPr lang="en-US" dirty="0" err="1">
                <a:solidFill>
                  <a:srgbClr val="000000"/>
                </a:solidFill>
              </a:rPr>
              <a:t>Keto-enol</a:t>
            </a:r>
            <a:r>
              <a:rPr lang="en-US" dirty="0">
                <a:solidFill>
                  <a:srgbClr val="000000"/>
                </a:solidFill>
              </a:rPr>
              <a:t> </a:t>
            </a:r>
            <a:r>
              <a:rPr lang="en-US" dirty="0" err="1">
                <a:solidFill>
                  <a:srgbClr val="000000"/>
                </a:solidFill>
              </a:rPr>
              <a:t>tautomerism</a:t>
            </a:r>
            <a:r>
              <a:rPr lang="en-US" dirty="0">
                <a:solidFill>
                  <a:srgbClr val="000000"/>
                </a:solidFill>
              </a:rPr>
              <a:t> </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Acid/base dissociations </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Strong absorbance of UV light</a:t>
            </a:r>
            <a:endParaRPr dirty="0">
              <a:solidFill>
                <a:srgbClr val="000000"/>
              </a:solidFill>
            </a:endParaRPr>
          </a:p>
        </p:txBody>
      </p:sp>
      <p:sp>
        <p:nvSpPr>
          <p:cNvPr id="174" name="Google Shape;17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rgbClr val="000000"/>
                </a:solidFill>
              </a:rPr>
              <a:t>Nucleosides = carbohydrate + base ribonucleosides or 2’-deoxyribonucleosides </a:t>
            </a:r>
            <a:r>
              <a:rPr lang="en-US" sz="1200">
                <a:solidFill>
                  <a:srgbClr val="000000"/>
                </a:solidFill>
              </a:rPr>
              <a:t>via a glycosidic bond </a:t>
            </a:r>
            <a:endParaRPr>
              <a:solidFill>
                <a:srgbClr val="000000"/>
              </a:solidFill>
            </a:endParaRPr>
          </a:p>
          <a:p>
            <a:pPr marL="0" marR="0" lvl="0" indent="0" algn="l" rtl="0">
              <a:lnSpc>
                <a:spcPct val="100000"/>
              </a:lnSpc>
              <a:spcBef>
                <a:spcPts val="0"/>
              </a:spcBef>
              <a:spcAft>
                <a:spcPts val="0"/>
              </a:spcAft>
              <a:buClr>
                <a:srgbClr val="FFFFFF"/>
              </a:buClr>
              <a:buSzPts val="1200"/>
              <a:buFont typeface="Calibri"/>
              <a:buNone/>
            </a:pPr>
            <a:r>
              <a:rPr lang="en-US" sz="1200">
                <a:solidFill>
                  <a:srgbClr val="000000"/>
                </a:solidFill>
              </a:rPr>
              <a:t>The carbon of the glycosidic bond is anomeric </a:t>
            </a:r>
            <a:endParaRPr>
              <a:solidFill>
                <a:srgbClr val="000000"/>
              </a:solidFill>
            </a:endParaRPr>
          </a:p>
          <a:p>
            <a:pPr marL="0" marR="0" lvl="0" indent="0" algn="l" rtl="0">
              <a:lnSpc>
                <a:spcPct val="100000"/>
              </a:lnSpc>
              <a:spcBef>
                <a:spcPts val="0"/>
              </a:spcBef>
              <a:spcAft>
                <a:spcPts val="0"/>
              </a:spcAft>
              <a:buClr>
                <a:srgbClr val="FFFFFF"/>
              </a:buClr>
              <a:buSzPts val="1200"/>
              <a:buFont typeface="Calibri"/>
              <a:buNone/>
            </a:pPr>
            <a:r>
              <a:rPr lang="en-US" sz="1200">
                <a:solidFill>
                  <a:srgbClr val="000000"/>
                </a:solidFill>
              </a:rPr>
              <a:t>Named by adding -idine to the root name of a pyrimidine or -osine to the root name of a purine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Conformation can be syn or anti </a:t>
            </a:r>
            <a:endParaRPr sz="1200">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Sugars make nucleosides more water-soluble than free bases</a:t>
            </a:r>
            <a:endParaRPr>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To differentiate the atoms of the carbohydrate from the base, the position number of the carbohydrate is followed by a ´ (prime).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 stereochemistry of the glycosidic bond found in nucleic acids is </a:t>
            </a:r>
            <a:r>
              <a:rPr lang="en-US">
                <a:solidFill>
                  <a:srgbClr val="000000"/>
                </a:solidFill>
                <a:latin typeface="Noto Sans Symbols"/>
                <a:ea typeface="Noto Sans Symbols"/>
                <a:cs typeface="Noto Sans Symbols"/>
                <a:sym typeface="Noto Sans Symbols"/>
              </a:rPr>
              <a:t>β</a:t>
            </a:r>
            <a:r>
              <a:rPr lang="en-US">
                <a:solidFill>
                  <a:srgbClr val="000000"/>
                </a:solidFill>
              </a:rPr>
              <a:t>.</a:t>
            </a:r>
            <a:endParaRPr>
              <a:solidFill>
                <a:srgbClr val="000000"/>
              </a:solidFill>
            </a:endParaRPr>
          </a:p>
        </p:txBody>
      </p:sp>
      <p:sp>
        <p:nvSpPr>
          <p:cNvPr id="185" name="Google Shape;1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solidFill>
                  <a:srgbClr val="000000"/>
                </a:solidFill>
              </a:rPr>
              <a:t>Nucleotides.</a:t>
            </a:r>
            <a:r>
              <a:rPr lang="en-US">
                <a:solidFill>
                  <a:srgbClr val="000000"/>
                </a:solidFill>
              </a:rPr>
              <a:t>  Phosphoric acid esters of nucleosides.</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"Nucleotide phosphate" is redundant!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Most nucleotides are ribonucleotides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Nucleotides are polyprotic acids </a:t>
            </a:r>
            <a:endParaRPr>
              <a:solidFill>
                <a:srgbClr val="000000"/>
              </a:solidFill>
            </a:endParaRPr>
          </a:p>
        </p:txBody>
      </p:sp>
      <p:sp>
        <p:nvSpPr>
          <p:cNvPr id="198" name="Google Shape;19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00000"/>
                </a:solidFill>
              </a:rPr>
              <a:t>Two polynucleotide strands, running in opposite directions (</a:t>
            </a:r>
            <a:r>
              <a:rPr lang="en-US" i="1">
                <a:solidFill>
                  <a:srgbClr val="000000"/>
                </a:solidFill>
              </a:rPr>
              <a:t>anti-parallel</a:t>
            </a:r>
            <a:r>
              <a:rPr lang="en-US">
                <a:solidFill>
                  <a:srgbClr val="000000"/>
                </a:solidFill>
              </a:rPr>
              <a:t>) and coiled around each other in a </a:t>
            </a:r>
            <a:r>
              <a:rPr lang="en-US" i="1">
                <a:solidFill>
                  <a:srgbClr val="000000"/>
                </a:solidFill>
              </a:rPr>
              <a:t>double helix</a:t>
            </a:r>
            <a:r>
              <a:rPr lang="en-US">
                <a:solidFill>
                  <a:srgbClr val="000000"/>
                </a:solidFill>
              </a:rPr>
              <a:t>.</a:t>
            </a:r>
            <a:endParaRPr i="1">
              <a:solidFill>
                <a:srgbClr val="000000"/>
              </a:solidFill>
            </a:endParaRPr>
          </a:p>
          <a:p>
            <a:pPr marL="0" lvl="0" indent="0" algn="l" rtl="0">
              <a:lnSpc>
                <a:spcPct val="100000"/>
              </a:lnSpc>
              <a:spcBef>
                <a:spcPts val="0"/>
              </a:spcBef>
              <a:spcAft>
                <a:spcPts val="0"/>
              </a:spcAft>
              <a:buSzPts val="1400"/>
              <a:buNone/>
            </a:pPr>
            <a:endParaRPr sz="800">
              <a:solidFill>
                <a:srgbClr val="000000"/>
              </a:solidFill>
            </a:endParaRPr>
          </a:p>
          <a:p>
            <a:pPr marL="0" lvl="0" indent="0" algn="l" rtl="0">
              <a:lnSpc>
                <a:spcPct val="80000"/>
              </a:lnSpc>
              <a:spcBef>
                <a:spcPts val="240"/>
              </a:spcBef>
              <a:spcAft>
                <a:spcPts val="0"/>
              </a:spcAft>
              <a:buClr>
                <a:schemeClr val="folHlink"/>
              </a:buClr>
              <a:buSzPts val="1080"/>
              <a:buFont typeface="Noto Sans Symbols"/>
              <a:buNone/>
            </a:pPr>
            <a:r>
              <a:rPr lang="en-US">
                <a:solidFill>
                  <a:srgbClr val="000000"/>
                </a:solidFill>
              </a:rPr>
              <a:t>The strands are held together by complementary hydrogen- bonding  between specific pairs of bases.</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Each cell contains about two meters of DNA. DNA is “packaged” by coiling around a core of proteins known as histones.  The DNA-histone assembly is called a nucleosome.  Histones are rich is lysine and arginine residues.  </a:t>
            </a:r>
            <a:endParaRPr>
              <a:solidFill>
                <a:srgbClr val="000000"/>
              </a:solidFill>
            </a:endParaRPr>
          </a:p>
          <a:p>
            <a:pPr marL="0" lvl="0" indent="0" algn="ctr" rtl="0">
              <a:lnSpc>
                <a:spcPct val="100000"/>
              </a:lnSpc>
              <a:spcBef>
                <a:spcPts val="0"/>
              </a:spcBef>
              <a:spcAft>
                <a:spcPts val="0"/>
              </a:spcAft>
              <a:buClr>
                <a:srgbClr val="00CCFF"/>
              </a:buClr>
              <a:buSzPts val="1200"/>
              <a:buFont typeface="Calibri"/>
              <a:buNone/>
            </a:pPr>
            <a:r>
              <a:rPr lang="en-US" sz="1200" i="1">
                <a:solidFill>
                  <a:srgbClr val="000000"/>
                </a:solidFill>
              </a:rPr>
              <a:t>An antiparallel double helix</a:t>
            </a:r>
            <a:r>
              <a:rPr lang="en-US" sz="1200">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Diameter of 2 nm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Length of 1.6 million nm (</a:t>
            </a:r>
            <a:r>
              <a:rPr lang="en-US" sz="1200" i="1">
                <a:solidFill>
                  <a:srgbClr val="000000"/>
                </a:solidFill>
              </a:rPr>
              <a:t>E. coli</a:t>
            </a:r>
            <a:r>
              <a:rPr lang="en-US" sz="1200">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Compact and folded (</a:t>
            </a:r>
            <a:r>
              <a:rPr lang="en-US" sz="1200" i="1">
                <a:solidFill>
                  <a:srgbClr val="000000"/>
                </a:solidFill>
              </a:rPr>
              <a:t>E. coli</a:t>
            </a:r>
            <a:r>
              <a:rPr lang="en-US" sz="1200">
                <a:solidFill>
                  <a:srgbClr val="000000"/>
                </a:solidFill>
              </a:rPr>
              <a:t> cell is only 2000 nm long)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Eukaryotic DNA wrapped around histone proteins to form nucleosomes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Base pairs: A-T, G-C</a:t>
            </a:r>
            <a:r>
              <a:rPr lang="en-US">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30" name="Google Shape;23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2" name="Google Shape;3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03" name="Google Shape;30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1">
                <a:solidFill>
                  <a:srgbClr val="FF00FF"/>
                </a:solidFill>
              </a:rPr>
              <a:t>Replication</a:t>
            </a:r>
            <a:r>
              <a:rPr lang="en-US"/>
              <a:t>: process by which DNA is copied with very high </a:t>
            </a:r>
            <a:endParaRPr/>
          </a:p>
          <a:p>
            <a:pPr marL="0" lvl="0" indent="0" algn="l" rtl="0">
              <a:lnSpc>
                <a:spcPct val="80000"/>
              </a:lnSpc>
              <a:spcBef>
                <a:spcPts val="240"/>
              </a:spcBef>
              <a:spcAft>
                <a:spcPts val="0"/>
              </a:spcAft>
              <a:buSzPts val="1400"/>
              <a:buNone/>
            </a:pPr>
            <a:r>
              <a:rPr lang="en-US"/>
              <a:t>	fidelity. </a:t>
            </a:r>
            <a:endParaRPr/>
          </a:p>
          <a:p>
            <a:pPr marL="0" lvl="0" indent="0" algn="l" rtl="0">
              <a:lnSpc>
                <a:spcPct val="80000"/>
              </a:lnSpc>
              <a:spcBef>
                <a:spcPts val="240"/>
              </a:spcBef>
              <a:spcAft>
                <a:spcPts val="0"/>
              </a:spcAft>
              <a:buSzPts val="1400"/>
              <a:buNone/>
            </a:pPr>
            <a:r>
              <a:rPr lang="en-US" b="1">
                <a:solidFill>
                  <a:srgbClr val="0000FF"/>
                </a:solidFill>
              </a:rPr>
              <a:t>Transcription</a:t>
            </a:r>
            <a:r>
              <a:rPr lang="en-US"/>
              <a:t>: process by which the DNA genetic code is read </a:t>
            </a:r>
            <a:endParaRPr/>
          </a:p>
          <a:p>
            <a:pPr marL="0" lvl="0" indent="0" algn="l" rtl="0">
              <a:lnSpc>
                <a:spcPct val="80000"/>
              </a:lnSpc>
              <a:spcBef>
                <a:spcPts val="240"/>
              </a:spcBef>
              <a:spcAft>
                <a:spcPts val="0"/>
              </a:spcAft>
              <a:buSzPts val="1400"/>
              <a:buNone/>
            </a:pPr>
            <a:r>
              <a:rPr lang="en-US"/>
              <a:t>	and transferred to messenger RNA (mRNA). This is an </a:t>
            </a:r>
            <a:endParaRPr/>
          </a:p>
          <a:p>
            <a:pPr marL="0" lvl="0" indent="0" algn="l" rtl="0">
              <a:lnSpc>
                <a:spcPct val="80000"/>
              </a:lnSpc>
              <a:spcBef>
                <a:spcPts val="240"/>
              </a:spcBef>
              <a:spcAft>
                <a:spcPts val="0"/>
              </a:spcAft>
              <a:buSzPts val="1400"/>
              <a:buNone/>
            </a:pPr>
            <a:r>
              <a:rPr lang="en-US"/>
              <a:t>	intermediate step in protein expression </a:t>
            </a:r>
            <a:endParaRPr/>
          </a:p>
          <a:p>
            <a:pPr marL="0" lvl="0" indent="0" algn="l" rtl="0">
              <a:lnSpc>
                <a:spcPct val="80000"/>
              </a:lnSpc>
              <a:spcBef>
                <a:spcPts val="240"/>
              </a:spcBef>
              <a:spcAft>
                <a:spcPts val="0"/>
              </a:spcAft>
              <a:buSzPts val="1400"/>
              <a:buNone/>
            </a:pPr>
            <a:r>
              <a:rPr lang="en-US" b="1">
                <a:solidFill>
                  <a:srgbClr val="008000"/>
                </a:solidFill>
              </a:rPr>
              <a:t>Translation</a:t>
            </a:r>
            <a:r>
              <a:rPr lang="en-US"/>
              <a:t>: The process by which the genetic code is converted</a:t>
            </a:r>
            <a:endParaRPr/>
          </a:p>
          <a:p>
            <a:pPr marL="0" lvl="0" indent="0" algn="l" rtl="0">
              <a:lnSpc>
                <a:spcPct val="80000"/>
              </a:lnSpc>
              <a:spcBef>
                <a:spcPts val="240"/>
              </a:spcBef>
              <a:spcAft>
                <a:spcPts val="0"/>
              </a:spcAft>
              <a:buSzPts val="1400"/>
              <a:buNone/>
            </a:pPr>
            <a:r>
              <a:rPr lang="en-US"/>
              <a:t>	 to a protein, the end product of gene expression.</a:t>
            </a:r>
            <a:endParaRPr/>
          </a:p>
          <a:p>
            <a:pPr marL="0" lvl="0" indent="0" algn="l" rtl="0">
              <a:lnSpc>
                <a:spcPct val="100000"/>
              </a:lnSpc>
              <a:spcBef>
                <a:spcPts val="0"/>
              </a:spcBef>
              <a:spcAft>
                <a:spcPts val="0"/>
              </a:spcAft>
              <a:buSzPts val="1400"/>
              <a:buNone/>
            </a:pPr>
            <a:endParaRPr/>
          </a:p>
        </p:txBody>
      </p:sp>
      <p:sp>
        <p:nvSpPr>
          <p:cNvPr id="255" name="Google Shape;25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00000"/>
                </a:solidFill>
              </a:rPr>
              <a:t>Eukaryotic mRNA</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DNA is transcribed to produce heterogeneous nuclear RNA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mixed introns and exons with poly A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intron - intervening sequence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exon - coding sequence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poly A tail - stability?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Splicing produces final mRNA without introns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Ribosomal RNA</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Ribosomes are about 2/3 RNA, 1/3 protein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rRNA serves as a scaffold for ribosomal proteins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23S rRNA in </a:t>
            </a:r>
            <a:r>
              <a:rPr lang="en-US" i="1">
                <a:solidFill>
                  <a:srgbClr val="000000"/>
                </a:solidFill>
              </a:rPr>
              <a:t>E. coli</a:t>
            </a:r>
            <a:r>
              <a:rPr lang="en-US">
                <a:solidFill>
                  <a:srgbClr val="000000"/>
                </a:solidFill>
              </a:rPr>
              <a:t> is the peptidyl transferase!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68" name="Google Shape;26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1828733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1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17024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369219"/>
            <a:ext cx="7886700" cy="326350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434344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3923093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195421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ambria"/>
              <a:buChar char="●"/>
              <a:defRPr sz="1800" b="0" i="0" u="none" strike="noStrike" cap="none">
                <a:solidFill>
                  <a:srgbClr val="000000"/>
                </a:solidFill>
                <a:latin typeface="Cambria"/>
                <a:ea typeface="Cambria"/>
                <a:cs typeface="Cambria"/>
                <a:sym typeface="Cambria"/>
              </a:defRPr>
            </a:lvl1pPr>
            <a:lvl2pPr marL="914400" marR="0" lvl="1"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2pPr>
            <a:lvl3pPr marL="1371600" marR="0" lvl="2"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3pPr>
            <a:lvl4pPr marL="1828800" marR="0" lvl="3"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4pPr>
            <a:lvl5pPr marL="2286000" marR="0" lvl="4"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5pPr>
            <a:lvl6pPr marL="2743200" marR="0" lvl="5"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6pPr>
            <a:lvl7pPr marL="3200400" marR="0" lvl="6"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7pPr>
            <a:lvl8pPr marL="3657600" marR="0" lvl="7"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8pPr>
            <a:lvl9pPr marL="4114800" marR="0" lvl="8" indent="-317500" algn="l" rtl="0">
              <a:lnSpc>
                <a:spcPct val="115000"/>
              </a:lnSpc>
              <a:spcBef>
                <a:spcPts val="1600"/>
              </a:spcBef>
              <a:spcAft>
                <a:spcPts val="160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4" r:id="rId4"/>
    <p:sldLayoutId id="2147483665" r:id="rId5"/>
    <p:sldLayoutId id="2147483666" r:id="rId6"/>
    <p:sldLayoutId id="2147483667" r:id="rId7"/>
    <p:sldLayoutId id="2147483668"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1vm3od_UmF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1.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3.xml"/><Relationship Id="rId4" Type="http://schemas.openxmlformats.org/officeDocument/2006/relationships/image" Target="../media/image40.gif"/></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311700" y="44502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Al-</a:t>
            </a:r>
            <a:r>
              <a:rPr lang="en-GB" sz="1800" dirty="0" err="1">
                <a:latin typeface="Cambria"/>
                <a:ea typeface="Cambria"/>
                <a:cs typeface="Cambria"/>
                <a:sym typeface="Cambria"/>
              </a:rPr>
              <a:t>Farabi</a:t>
            </a:r>
            <a:r>
              <a:rPr lang="en-GB" sz="1800" dirty="0">
                <a:latin typeface="Cambria"/>
                <a:ea typeface="Cambria"/>
                <a:cs typeface="Cambria"/>
                <a:sym typeface="Cambria"/>
              </a:rPr>
              <a:t> Kazakh National University</a:t>
            </a:r>
            <a:endParaRPr sz="1800" dirty="0">
              <a:latin typeface="Cambria"/>
              <a:ea typeface="Cambria"/>
              <a:cs typeface="Cambria"/>
              <a:sym typeface="Cambria"/>
            </a:endParaRPr>
          </a:p>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Higher School of </a:t>
            </a:r>
            <a:r>
              <a:rPr lang="en-GB" sz="1800" dirty="0" smtClean="0">
                <a:latin typeface="Cambria"/>
                <a:ea typeface="Cambria"/>
                <a:cs typeface="Cambria"/>
                <a:sym typeface="Cambria"/>
              </a:rPr>
              <a:t>Medicine</a:t>
            </a:r>
            <a:br>
              <a:rPr lang="en-GB" sz="1800" dirty="0" smtClean="0">
                <a:latin typeface="Cambria"/>
                <a:ea typeface="Cambria"/>
                <a:cs typeface="Cambria"/>
                <a:sym typeface="Cambria"/>
              </a:rPr>
            </a:br>
            <a:r>
              <a:rPr lang="en-GB" sz="1800" dirty="0" smtClean="0">
                <a:latin typeface="Cambria"/>
                <a:ea typeface="Cambria"/>
                <a:cs typeface="Cambria"/>
                <a:sym typeface="Cambria"/>
              </a:rPr>
              <a:t>Department of Fundamental Medicine</a:t>
            </a:r>
            <a:endParaRPr sz="1800"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p:txBody>
      </p:sp>
      <p:sp>
        <p:nvSpPr>
          <p:cNvPr id="145" name="Google Shape;145;p37"/>
          <p:cNvSpPr txBox="1">
            <a:spLocks noGrp="1"/>
          </p:cNvSpPr>
          <p:nvPr>
            <p:ph type="body" idx="1"/>
          </p:nvPr>
        </p:nvSpPr>
        <p:spPr>
          <a:xfrm>
            <a:off x="311700" y="229547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GB" sz="2800" b="1" dirty="0">
                <a:solidFill>
                  <a:srgbClr val="000000"/>
                </a:solidFill>
                <a:latin typeface="Cambria"/>
                <a:ea typeface="Cambria"/>
                <a:cs typeface="Cambria"/>
                <a:sym typeface="Cambria"/>
              </a:rPr>
              <a:t>Introduction to molecular </a:t>
            </a:r>
            <a:r>
              <a:rPr lang="en-GB" sz="2800" b="1" dirty="0" smtClean="0">
                <a:solidFill>
                  <a:srgbClr val="000000"/>
                </a:solidFill>
                <a:latin typeface="Cambria"/>
                <a:ea typeface="Cambria"/>
                <a:cs typeface="Cambria"/>
                <a:sym typeface="Cambria"/>
              </a:rPr>
              <a:t>biology</a:t>
            </a:r>
            <a:r>
              <a:rPr lang="ru-RU" sz="2800" b="1" dirty="0" smtClean="0">
                <a:solidFill>
                  <a:srgbClr val="000000"/>
                </a:solidFill>
                <a:latin typeface="Cambria"/>
                <a:ea typeface="Cambria"/>
                <a:cs typeface="Cambria"/>
                <a:sym typeface="Cambria"/>
              </a:rPr>
              <a:t>. </a:t>
            </a:r>
            <a:r>
              <a:rPr lang="en-US" sz="2800" b="1" dirty="0" smtClean="0">
                <a:solidFill>
                  <a:srgbClr val="000000"/>
                </a:solidFill>
                <a:latin typeface="Cambria"/>
                <a:ea typeface="Cambria"/>
                <a:cs typeface="Cambria"/>
                <a:sym typeface="Cambria"/>
              </a:rPr>
              <a:t>Part I</a:t>
            </a:r>
            <a:endParaRPr sz="2800" b="1" dirty="0">
              <a:solidFill>
                <a:srgbClr val="000000"/>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sz="2800" b="1" dirty="0">
              <a:solidFill>
                <a:srgbClr val="000000"/>
              </a:solidFill>
              <a:latin typeface="Cambria"/>
              <a:ea typeface="Cambria"/>
              <a:cs typeface="Cambria"/>
              <a:sym typeface="Cambria"/>
            </a:endParaRPr>
          </a:p>
        </p:txBody>
      </p:sp>
      <p:sp>
        <p:nvSpPr>
          <p:cNvPr id="2" name="TextBox 1"/>
          <p:cNvSpPr txBox="1"/>
          <p:nvPr/>
        </p:nvSpPr>
        <p:spPr>
          <a:xfrm>
            <a:off x="2151934" y="3403218"/>
            <a:ext cx="5101389"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Lecturer: PhD </a:t>
            </a:r>
            <a:r>
              <a:rPr lang="en-US" sz="1800" b="1" dirty="0" err="1" smtClean="0">
                <a:latin typeface="Times New Roman" pitchFamily="18" charset="0"/>
                <a:cs typeface="Times New Roman" pitchFamily="18" charset="0"/>
              </a:rPr>
              <a:t>Pinsky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Ilya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Vladimirovich</a:t>
            </a:r>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Griffith’s experiment: design</a:t>
            </a:r>
            <a:endParaRPr/>
          </a:p>
        </p:txBody>
      </p:sp>
      <p:sp>
        <p:nvSpPr>
          <p:cNvPr id="194" name="Google Shape;194;p45"/>
          <p:cNvSpPr txBox="1">
            <a:spLocks noGrp="1"/>
          </p:cNvSpPr>
          <p:nvPr>
            <p:ph type="body" idx="1"/>
          </p:nvPr>
        </p:nvSpPr>
        <p:spPr>
          <a:xfrm>
            <a:off x="4898525" y="1112325"/>
            <a:ext cx="39339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en-GB">
                <a:solidFill>
                  <a:schemeClr val="dk1"/>
                </a:solidFill>
              </a:rPr>
              <a:t>Griffith used mice as his species for detecting the pathogenicity of the bacteria. Injecting mice with bacteria grown on Petri plates either made the mice sick and killed them, or produced no disease.</a:t>
            </a:r>
            <a:endParaRPr>
              <a:solidFill>
                <a:schemeClr val="dk1"/>
              </a:solidFill>
            </a:endParaRPr>
          </a:p>
          <a:p>
            <a:pPr marL="0" lvl="0" indent="0" algn="just" rtl="0">
              <a:lnSpc>
                <a:spcPct val="100000"/>
              </a:lnSpc>
              <a:spcBef>
                <a:spcPts val="0"/>
              </a:spcBef>
              <a:spcAft>
                <a:spcPts val="0"/>
              </a:spcAft>
              <a:buSzPts val="1800"/>
              <a:buNone/>
            </a:pPr>
            <a:endParaRPr>
              <a:solidFill>
                <a:schemeClr val="dk1"/>
              </a:solidFill>
            </a:endParaRPr>
          </a:p>
          <a:p>
            <a:pPr marL="0" lvl="0" indent="457200" algn="just" rtl="0">
              <a:lnSpc>
                <a:spcPct val="100000"/>
              </a:lnSpc>
              <a:spcBef>
                <a:spcPts val="0"/>
              </a:spcBef>
              <a:spcAft>
                <a:spcPts val="0"/>
              </a:spcAft>
              <a:buSzPts val="1800"/>
              <a:buNone/>
            </a:pPr>
            <a:r>
              <a:rPr lang="en-GB" b="1">
                <a:solidFill>
                  <a:schemeClr val="dk1"/>
                </a:solidFill>
              </a:rPr>
              <a:t>Predict what will happen as a result of each injection (mice live or mice die).</a:t>
            </a:r>
            <a:endParaRPr b="1">
              <a:solidFill>
                <a:schemeClr val="dk1"/>
              </a:solidFill>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195" name="Google Shape;195;p45"/>
          <p:cNvPicPr preferRelativeResize="0"/>
          <p:nvPr/>
        </p:nvPicPr>
        <p:blipFill rotWithShape="1">
          <a:blip r:embed="rId3">
            <a:alphaModFix/>
          </a:blip>
          <a:srcRect/>
          <a:stretch/>
        </p:blipFill>
        <p:spPr>
          <a:xfrm>
            <a:off x="311700" y="1170125"/>
            <a:ext cx="4434424" cy="314702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Griffith’s experiment: results</a:t>
            </a:r>
            <a:endParaRPr/>
          </a:p>
        </p:txBody>
      </p:sp>
      <p:sp>
        <p:nvSpPr>
          <p:cNvPr id="201" name="Google Shape;201;p46"/>
          <p:cNvSpPr txBox="1">
            <a:spLocks noGrp="1"/>
          </p:cNvSpPr>
          <p:nvPr>
            <p:ph type="body" idx="1"/>
          </p:nvPr>
        </p:nvSpPr>
        <p:spPr>
          <a:xfrm>
            <a:off x="4898525" y="1112325"/>
            <a:ext cx="39339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en-GB"/>
              <a:t>1.	Which of the four treatments are controls? Explain your answer.</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en-GB"/>
              <a:t>2.	Which of the results is unexpected?</a:t>
            </a:r>
            <a:endParaRPr/>
          </a:p>
          <a:p>
            <a:pPr marL="0" lvl="0" indent="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r>
              <a:rPr lang="en-GB"/>
              <a:t>3.	What are two hypotheses that might explain the unexpected result? In other words, what might be going on in the system?</a:t>
            </a: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202" name="Google Shape;202;p46"/>
          <p:cNvPicPr preferRelativeResize="0"/>
          <p:nvPr/>
        </p:nvPicPr>
        <p:blipFill rotWithShape="1">
          <a:blip r:embed="rId3">
            <a:alphaModFix/>
          </a:blip>
          <a:srcRect/>
          <a:stretch/>
        </p:blipFill>
        <p:spPr>
          <a:xfrm>
            <a:off x="336797" y="1170125"/>
            <a:ext cx="4508006" cy="3066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Friedrich Miescher (1869)</a:t>
            </a:r>
            <a:endParaRPr/>
          </a:p>
        </p:txBody>
      </p:sp>
      <p:sp>
        <p:nvSpPr>
          <p:cNvPr id="208" name="Google Shape;208;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dirty="0">
                <a:solidFill>
                  <a:schemeClr val="dk1"/>
                </a:solidFill>
              </a:rPr>
              <a:t>In 1869, Friedrich </a:t>
            </a:r>
            <a:r>
              <a:rPr lang="en-GB" dirty="0" err="1">
                <a:solidFill>
                  <a:schemeClr val="dk1"/>
                </a:solidFill>
              </a:rPr>
              <a:t>Miescher</a:t>
            </a:r>
            <a:r>
              <a:rPr lang="en-GB" dirty="0">
                <a:solidFill>
                  <a:schemeClr val="dk1"/>
                </a:solidFill>
              </a:rPr>
              <a:t> isolated "</a:t>
            </a:r>
            <a:r>
              <a:rPr lang="en-GB" b="1" dirty="0" err="1">
                <a:solidFill>
                  <a:schemeClr val="dk1"/>
                </a:solidFill>
              </a:rPr>
              <a:t>nuclein</a:t>
            </a:r>
            <a:r>
              <a:rPr lang="en-GB" dirty="0">
                <a:solidFill>
                  <a:schemeClr val="dk1"/>
                </a:solidFill>
              </a:rPr>
              <a:t>," DNA with associated proteins, from cell nuclei. He was the first to identify DNA as a distinct molecule. </a:t>
            </a:r>
            <a:endParaRPr dirty="0">
              <a:solidFill>
                <a:schemeClr val="dk1"/>
              </a:solidFill>
            </a:endParaRPr>
          </a:p>
          <a:p>
            <a:pPr marL="0" lvl="0" indent="457200" algn="just" rtl="0">
              <a:lnSpc>
                <a:spcPct val="115000"/>
              </a:lnSpc>
              <a:spcBef>
                <a:spcPts val="1600"/>
              </a:spcBef>
              <a:spcAft>
                <a:spcPts val="1600"/>
              </a:spcAft>
              <a:buSzPts val="1800"/>
              <a:buNone/>
            </a:pPr>
            <a:r>
              <a:rPr lang="en-GB" dirty="0">
                <a:solidFill>
                  <a:schemeClr val="dk1"/>
                </a:solidFill>
              </a:rPr>
              <a:t>As a student, </a:t>
            </a:r>
            <a:r>
              <a:rPr lang="en-GB" dirty="0" err="1">
                <a:solidFill>
                  <a:schemeClr val="dk1"/>
                </a:solidFill>
              </a:rPr>
              <a:t>Miescher</a:t>
            </a:r>
            <a:r>
              <a:rPr lang="en-GB" dirty="0">
                <a:solidFill>
                  <a:schemeClr val="dk1"/>
                </a:solidFill>
              </a:rPr>
              <a:t> was given the task of researching the composition of lymphoid cells — white blood cells. These cells were difficult to extract from the lymph glands, but they were found in great quantities in the pus from infections. </a:t>
            </a:r>
            <a:r>
              <a:rPr lang="en-GB" dirty="0" err="1">
                <a:solidFill>
                  <a:schemeClr val="dk1"/>
                </a:solidFill>
              </a:rPr>
              <a:t>Miescher</a:t>
            </a:r>
            <a:r>
              <a:rPr lang="en-GB" dirty="0">
                <a:solidFill>
                  <a:schemeClr val="dk1"/>
                </a:solidFill>
              </a:rPr>
              <a:t> collected bandages from a nearby clinic and washed off the pus. He experimented and isolated a new molecule – </a:t>
            </a:r>
            <a:r>
              <a:rPr lang="en-GB" dirty="0" err="1">
                <a:solidFill>
                  <a:schemeClr val="dk1"/>
                </a:solidFill>
              </a:rPr>
              <a:t>nuclein</a:t>
            </a:r>
            <a:r>
              <a:rPr lang="en-GB" dirty="0">
                <a:solidFill>
                  <a:schemeClr val="dk1"/>
                </a:solidFill>
              </a:rPr>
              <a:t> – from the cell nucleus. He determined that </a:t>
            </a:r>
            <a:r>
              <a:rPr lang="en-GB" dirty="0" err="1">
                <a:solidFill>
                  <a:schemeClr val="dk1"/>
                </a:solidFill>
              </a:rPr>
              <a:t>nuclein</a:t>
            </a:r>
            <a:r>
              <a:rPr lang="en-GB" dirty="0">
                <a:solidFill>
                  <a:schemeClr val="dk1"/>
                </a:solidFill>
              </a:rPr>
              <a:t> was made up of hydrogen, oxygen, nitrogen and phosphorus and there was </a:t>
            </a:r>
            <a:r>
              <a:rPr lang="en-GB" dirty="0" smtClean="0">
                <a:solidFill>
                  <a:schemeClr val="dk1"/>
                </a:solidFill>
              </a:rPr>
              <a:t>a </a:t>
            </a:r>
            <a:r>
              <a:rPr lang="en-GB" dirty="0">
                <a:solidFill>
                  <a:schemeClr val="dk1"/>
                </a:solidFill>
              </a:rPr>
              <a:t>unique ratio of phosphorus to nitrogen. </a:t>
            </a:r>
            <a:endParaRPr dirty="0">
              <a:solidFill>
                <a:schemeClr val="dk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t>Oswald Avery, Colin MacLeod, </a:t>
            </a:r>
            <a:r>
              <a:rPr lang="en-GB" dirty="0" err="1"/>
              <a:t>Maclyn</a:t>
            </a:r>
            <a:r>
              <a:rPr lang="en-GB" dirty="0"/>
              <a:t> McCarty (1944): Griffith’s experiment </a:t>
            </a:r>
            <a:r>
              <a:rPr lang="en-GB" dirty="0" smtClean="0"/>
              <a:t>revised</a:t>
            </a:r>
            <a:endParaRPr dirty="0"/>
          </a:p>
        </p:txBody>
      </p:sp>
      <p:sp>
        <p:nvSpPr>
          <p:cNvPr id="214" name="Google Shape;214;p48"/>
          <p:cNvSpPr txBox="1">
            <a:spLocks noGrp="1"/>
          </p:cNvSpPr>
          <p:nvPr>
            <p:ph type="body" idx="1"/>
          </p:nvPr>
        </p:nvSpPr>
        <p:spPr>
          <a:xfrm>
            <a:off x="311700" y="1669975"/>
            <a:ext cx="8520600" cy="28989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dirty="0"/>
              <a:t>In 1944, three Canadian and American researchers, Oswald Avery, </a:t>
            </a:r>
            <a:r>
              <a:rPr lang="en-GB" dirty="0" err="1"/>
              <a:t>Maclyn</a:t>
            </a:r>
            <a:r>
              <a:rPr lang="en-GB" dirty="0"/>
              <a:t> McCarty, and Colin </a:t>
            </a:r>
            <a:r>
              <a:rPr lang="en-GB" dirty="0" smtClean="0"/>
              <a:t>MacLeod </a:t>
            </a:r>
            <a:r>
              <a:rPr lang="en-GB" dirty="0"/>
              <a:t>set out to identify Griffith's "transforming principle."</a:t>
            </a:r>
            <a:endParaRPr dirty="0"/>
          </a:p>
          <a:p>
            <a:pPr marL="0" lvl="0" indent="0" algn="just" rtl="0">
              <a:lnSpc>
                <a:spcPct val="115000"/>
              </a:lnSpc>
              <a:spcBef>
                <a:spcPts val="160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Avery’s experiment: results</a:t>
            </a:r>
            <a:endParaRPr/>
          </a:p>
        </p:txBody>
      </p:sp>
      <p:sp>
        <p:nvSpPr>
          <p:cNvPr id="220" name="Google Shape;220;p49"/>
          <p:cNvSpPr txBox="1">
            <a:spLocks noGrp="1"/>
          </p:cNvSpPr>
          <p:nvPr>
            <p:ph type="body" idx="1"/>
          </p:nvPr>
        </p:nvSpPr>
        <p:spPr>
          <a:xfrm>
            <a:off x="4629350" y="1112325"/>
            <a:ext cx="4203000" cy="36285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en-GB" b="1"/>
              <a:t>What conclusion can be drawn from these data?</a:t>
            </a:r>
            <a:endParaRPr b="1"/>
          </a:p>
          <a:p>
            <a:pPr marL="0" lvl="0" indent="457200" algn="just" rtl="0">
              <a:lnSpc>
                <a:spcPct val="100000"/>
              </a:lnSpc>
              <a:spcBef>
                <a:spcPts val="0"/>
              </a:spcBef>
              <a:spcAft>
                <a:spcPts val="0"/>
              </a:spcAft>
              <a:buSzPts val="1800"/>
              <a:buNone/>
            </a:pPr>
            <a:endParaRPr/>
          </a:p>
          <a:p>
            <a:pPr marL="0" lvl="0" indent="45720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a:p>
            <a:pPr marL="0" lvl="0" indent="0" algn="just" rtl="0">
              <a:lnSpc>
                <a:spcPct val="100000"/>
              </a:lnSpc>
              <a:spcBef>
                <a:spcPts val="0"/>
              </a:spcBef>
              <a:spcAft>
                <a:spcPts val="0"/>
              </a:spcAft>
              <a:buSzPts val="1800"/>
              <a:buNone/>
            </a:pPr>
            <a:endParaRPr/>
          </a:p>
        </p:txBody>
      </p:sp>
      <p:pic>
        <p:nvPicPr>
          <p:cNvPr id="221" name="Google Shape;221;p49"/>
          <p:cNvPicPr preferRelativeResize="0"/>
          <p:nvPr/>
        </p:nvPicPr>
        <p:blipFill rotWithShape="1">
          <a:blip r:embed="rId3">
            <a:alphaModFix/>
          </a:blip>
          <a:srcRect/>
          <a:stretch/>
        </p:blipFill>
        <p:spPr>
          <a:xfrm>
            <a:off x="152400" y="1170125"/>
            <a:ext cx="4324550" cy="344651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Alfred Hershey, Martha Chase (1952)</a:t>
            </a:r>
            <a:endParaRPr/>
          </a:p>
        </p:txBody>
      </p:sp>
      <p:sp>
        <p:nvSpPr>
          <p:cNvPr id="227" name="Google Shape;22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SzPts val="1800"/>
              <a:buNone/>
            </a:pPr>
            <a:r>
              <a:rPr lang="en-GB" dirty="0"/>
              <a:t>Bacteriophage T4 attaches to its bacterial host and injects its DNA to initiate an infection that ultimately releases hundreds of progeny virus. In 1952, Alfred Hershey and Martha Chase </a:t>
            </a:r>
            <a:endParaRPr dirty="0"/>
          </a:p>
          <a:p>
            <a:pPr marL="0" lvl="0" indent="457200" algn="just" rtl="0">
              <a:lnSpc>
                <a:spcPct val="100000"/>
              </a:lnSpc>
              <a:spcBef>
                <a:spcPts val="0"/>
              </a:spcBef>
              <a:spcAft>
                <a:spcPts val="0"/>
              </a:spcAft>
              <a:buSzPts val="1800"/>
              <a:buNone/>
            </a:pPr>
            <a:r>
              <a:rPr lang="en-GB" dirty="0"/>
              <a:t>(1) radiolabeled the DNA of bacteriophage T4 with </a:t>
            </a:r>
            <a:r>
              <a:rPr lang="en-GB" baseline="30000" dirty="0"/>
              <a:t>32</a:t>
            </a:r>
            <a:r>
              <a:rPr lang="en-GB" dirty="0"/>
              <a:t>PO</a:t>
            </a:r>
            <a:r>
              <a:rPr lang="en-GB" baseline="-25000" dirty="0"/>
              <a:t>4</a:t>
            </a:r>
            <a:r>
              <a:rPr lang="en-GB" baseline="30000" dirty="0"/>
              <a:t>3–</a:t>
            </a:r>
            <a:r>
              <a:rPr lang="en-GB" dirty="0"/>
              <a:t> and the proteins with </a:t>
            </a:r>
            <a:r>
              <a:rPr lang="en-GB" baseline="30000" dirty="0"/>
              <a:t>35</a:t>
            </a:r>
            <a:r>
              <a:rPr lang="en-GB" dirty="0"/>
              <a:t>S-methionine. </a:t>
            </a:r>
            <a:endParaRPr dirty="0"/>
          </a:p>
          <a:p>
            <a:pPr marL="0" lvl="0" indent="457200" algn="just" rtl="0">
              <a:lnSpc>
                <a:spcPct val="100000"/>
              </a:lnSpc>
              <a:spcBef>
                <a:spcPts val="0"/>
              </a:spcBef>
              <a:spcAft>
                <a:spcPts val="0"/>
              </a:spcAft>
              <a:buSzPts val="1800"/>
              <a:buNone/>
            </a:pPr>
            <a:r>
              <a:rPr lang="en-GB" dirty="0"/>
              <a:t>(2) mixed the </a:t>
            </a:r>
            <a:r>
              <a:rPr lang="en-GB" dirty="0" err="1"/>
              <a:t>labeled</a:t>
            </a:r>
            <a:r>
              <a:rPr lang="en-GB" dirty="0"/>
              <a:t> bacteriophage with bacteria and after a brief time agitated the mixture vigorously in a blender to detach T4 from the bacteria. </a:t>
            </a:r>
            <a:endParaRPr dirty="0"/>
          </a:p>
          <a:p>
            <a:pPr marL="0" lvl="0" indent="457200" algn="just" rtl="0">
              <a:lnSpc>
                <a:spcPct val="100000"/>
              </a:lnSpc>
              <a:spcBef>
                <a:spcPts val="0"/>
              </a:spcBef>
              <a:spcAft>
                <a:spcPts val="0"/>
              </a:spcAft>
              <a:buSzPts val="1800"/>
              <a:buNone/>
            </a:pPr>
            <a:r>
              <a:rPr lang="en-GB" dirty="0"/>
              <a:t>(3) separated the phage from the bacteria by centrifugation. </a:t>
            </a:r>
            <a:endParaRPr dirty="0"/>
          </a:p>
          <a:p>
            <a:pPr marL="0" lvl="0" indent="457200" algn="just" rtl="0">
              <a:lnSpc>
                <a:spcPct val="100000"/>
              </a:lnSpc>
              <a:spcBef>
                <a:spcPts val="0"/>
              </a:spcBef>
              <a:spcAft>
                <a:spcPts val="0"/>
              </a:spcAft>
              <a:buSzPts val="1800"/>
              <a:buNone/>
            </a:pPr>
            <a:r>
              <a:rPr lang="en-GB" dirty="0"/>
              <a:t>(4) demonstrated that the bacteria contained 30% of the </a:t>
            </a:r>
            <a:r>
              <a:rPr lang="en-GB" baseline="30000" dirty="0"/>
              <a:t>32</a:t>
            </a:r>
            <a:r>
              <a:rPr lang="en-GB" dirty="0"/>
              <a:t>P label but virtually none of the </a:t>
            </a:r>
            <a:r>
              <a:rPr lang="en-GB" baseline="30000" dirty="0"/>
              <a:t>35</a:t>
            </a:r>
            <a:r>
              <a:rPr lang="en-GB" dirty="0"/>
              <a:t>S label. When new bacteriophage were released from these bacteria, they were also found to contain </a:t>
            </a:r>
            <a:r>
              <a:rPr lang="en-GB" baseline="30000" dirty="0"/>
              <a:t>32</a:t>
            </a:r>
            <a:r>
              <a:rPr lang="en-GB" dirty="0"/>
              <a:t>P but no </a:t>
            </a:r>
            <a:r>
              <a:rPr lang="en-GB" baseline="30000" dirty="0"/>
              <a:t>35</a:t>
            </a:r>
            <a:r>
              <a:rPr lang="en-GB" dirty="0"/>
              <a:t>S. </a:t>
            </a:r>
            <a:endParaRPr dirty="0"/>
          </a:p>
          <a:p>
            <a:pPr marL="0" lvl="0" indent="457200" algn="just" rtl="0">
              <a:lnSpc>
                <a:spcPct val="100000"/>
              </a:lnSpc>
              <a:spcBef>
                <a:spcPts val="0"/>
              </a:spcBef>
              <a:spcAft>
                <a:spcPts val="0"/>
              </a:spcAft>
              <a:buSzPts val="1800"/>
              <a:buNone/>
            </a:pPr>
            <a:r>
              <a:rPr lang="en-GB" b="1" dirty="0"/>
              <a:t>How does this experiment demonstrate that DNA rather than protein is the genetic material?</a:t>
            </a:r>
            <a:r>
              <a:rPr lang="en-GB" dirty="0"/>
              <a:t> (Note that bacteriophage T4 contains only protein and DNA.)</a:t>
            </a:r>
            <a:endParaRPr dirty="0"/>
          </a:p>
          <a:p>
            <a:pPr marL="0" lvl="0" indent="0" algn="just" rtl="0">
              <a:lnSpc>
                <a:spcPct val="100000"/>
              </a:lnSpc>
              <a:spcBef>
                <a:spcPts val="0"/>
              </a:spcBef>
              <a:spcAft>
                <a:spcPts val="0"/>
              </a:spcAft>
              <a:buSzPts val="1800"/>
              <a:buNone/>
            </a:pPr>
            <a:endParaRPr dirty="0"/>
          </a:p>
          <a:p>
            <a:pPr marL="0" lvl="0" indent="0" algn="just" rtl="0">
              <a:lnSpc>
                <a:spcPct val="100000"/>
              </a:lnSpc>
              <a:spcBef>
                <a:spcPts val="0"/>
              </a:spcBef>
              <a:spcAft>
                <a:spcPts val="0"/>
              </a:spcAft>
              <a:buClr>
                <a:schemeClr val="dk1"/>
              </a:buClr>
              <a:buSzPts val="1100"/>
              <a:buFont typeface="Arial"/>
              <a:buNone/>
            </a:pPr>
            <a:endParaRPr dirty="0"/>
          </a:p>
          <a:p>
            <a:pPr marL="0" lvl="0" indent="0" algn="just" rtl="0">
              <a:lnSpc>
                <a:spcPct val="100000"/>
              </a:lnSpc>
              <a:spcBef>
                <a:spcPts val="0"/>
              </a:spcBef>
              <a:spcAft>
                <a:spcPts val="0"/>
              </a:spcAft>
              <a:buClr>
                <a:schemeClr val="dk1"/>
              </a:buClr>
              <a:buSzPts val="1100"/>
              <a:buFont typeface="Arial"/>
              <a:buNone/>
            </a:pPr>
            <a:endParaRPr dirty="0"/>
          </a:p>
          <a:p>
            <a:pPr marL="0" lvl="0" indent="0" algn="just" rtl="0">
              <a:lnSpc>
                <a:spcPct val="100000"/>
              </a:lnSpc>
              <a:spcBef>
                <a:spcPts val="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51"/>
          <p:cNvPicPr preferRelativeResize="0"/>
          <p:nvPr/>
        </p:nvPicPr>
        <p:blipFill rotWithShape="1">
          <a:blip r:embed="rId3">
            <a:alphaModFix/>
          </a:blip>
          <a:srcRect/>
          <a:stretch/>
        </p:blipFill>
        <p:spPr>
          <a:xfrm>
            <a:off x="471407" y="152400"/>
            <a:ext cx="8201187" cy="48387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t>Erwin Chargaff (1949)</a:t>
            </a:r>
            <a:endParaRPr dirty="0"/>
          </a:p>
        </p:txBody>
      </p:sp>
      <p:sp>
        <p:nvSpPr>
          <p:cNvPr id="238" name="Google Shape;238;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Clr>
                <a:schemeClr val="dk1"/>
              </a:buClr>
              <a:buSzPts val="1100"/>
              <a:buFont typeface="Arial"/>
              <a:buNone/>
            </a:pPr>
            <a:r>
              <a:rPr lang="en-GB" dirty="0">
                <a:solidFill>
                  <a:schemeClr val="dk1"/>
                </a:solidFill>
              </a:rPr>
              <a:t>Chargaff </a:t>
            </a:r>
            <a:r>
              <a:rPr lang="en-GB" dirty="0" err="1">
                <a:solidFill>
                  <a:schemeClr val="dk1"/>
                </a:solidFill>
              </a:rPr>
              <a:t>analyzed</a:t>
            </a:r>
            <a:r>
              <a:rPr lang="en-GB" dirty="0">
                <a:solidFill>
                  <a:schemeClr val="dk1"/>
                </a:solidFill>
              </a:rPr>
              <a:t> the DNA of different species, determining its composition of A, T, C, and G bases. He made several key observations:</a:t>
            </a:r>
            <a:endParaRPr dirty="0">
              <a:solidFill>
                <a:schemeClr val="dk1"/>
              </a:solidFill>
            </a:endParaRPr>
          </a:p>
          <a:p>
            <a:pPr marL="457200" lvl="0" indent="-342900" algn="just" rtl="0">
              <a:lnSpc>
                <a:spcPct val="115000"/>
              </a:lnSpc>
              <a:spcBef>
                <a:spcPts val="1600"/>
              </a:spcBef>
              <a:spcAft>
                <a:spcPts val="0"/>
              </a:spcAft>
              <a:buClr>
                <a:schemeClr val="dk1"/>
              </a:buClr>
              <a:buSzPts val="1800"/>
              <a:buFont typeface="Cambria"/>
              <a:buChar char="●"/>
            </a:pPr>
            <a:r>
              <a:rPr lang="en-GB" dirty="0">
                <a:solidFill>
                  <a:schemeClr val="dk1"/>
                </a:solidFill>
              </a:rPr>
              <a:t>A, T, C, and G were not found in equal quantities (as some models at the time would have predicted)</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The amounts of the bases varied among species, but not between individuals of the same species</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The amount of A always equalled the amount of T, and the amount of C always equalled the amount of G (A = T and G = C)</a:t>
            </a:r>
            <a:endParaRPr dirty="0">
              <a:solidFill>
                <a:schemeClr val="dk1"/>
              </a:solidFill>
            </a:endParaRPr>
          </a:p>
          <a:p>
            <a:pPr marL="0" lvl="0" indent="457200" algn="just" rtl="0">
              <a:lnSpc>
                <a:spcPct val="115000"/>
              </a:lnSpc>
              <a:spcBef>
                <a:spcPts val="1200"/>
              </a:spcBef>
              <a:spcAft>
                <a:spcPts val="0"/>
              </a:spcAft>
              <a:buClr>
                <a:schemeClr val="dk1"/>
              </a:buClr>
              <a:buSzPts val="1100"/>
              <a:buFont typeface="Arial"/>
              <a:buNone/>
            </a:pPr>
            <a:r>
              <a:rPr lang="en-GB" dirty="0">
                <a:solidFill>
                  <a:schemeClr val="dk1"/>
                </a:solidFill>
              </a:rPr>
              <a:t>These findings, called </a:t>
            </a:r>
            <a:r>
              <a:rPr lang="en-GB" b="1" dirty="0">
                <a:solidFill>
                  <a:schemeClr val="dk1"/>
                </a:solidFill>
              </a:rPr>
              <a:t>Chargaff's rules</a:t>
            </a:r>
            <a:r>
              <a:rPr lang="en-GB" dirty="0">
                <a:solidFill>
                  <a:schemeClr val="dk1"/>
                </a:solidFill>
              </a:rPr>
              <a:t>, turned out to be crucial to Watson and Crick's model of the DNA double helix.</a:t>
            </a:r>
            <a:endParaRPr dirty="0">
              <a:solidFill>
                <a:schemeClr val="dk1"/>
              </a:solidFill>
            </a:endParaRPr>
          </a:p>
          <a:p>
            <a:pPr marL="0" lvl="0" indent="0" algn="just" rtl="0">
              <a:lnSpc>
                <a:spcPct val="115000"/>
              </a:lnSpc>
              <a:spcBef>
                <a:spcPts val="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3"/>
          <p:cNvSpPr txBox="1">
            <a:spLocks noGrp="1"/>
          </p:cNvSpPr>
          <p:nvPr>
            <p:ph type="title"/>
          </p:nvPr>
        </p:nvSpPr>
        <p:spPr>
          <a:xfrm>
            <a:off x="311700" y="278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800"/>
              </a:spcBef>
              <a:spcAft>
                <a:spcPts val="0"/>
              </a:spcAft>
              <a:buClr>
                <a:schemeClr val="dk1"/>
              </a:buClr>
              <a:buSzPts val="1100"/>
              <a:buFont typeface="Arial"/>
              <a:buNone/>
            </a:pPr>
            <a:r>
              <a:rPr lang="en-GB" sz="2400" dirty="0">
                <a:solidFill>
                  <a:schemeClr val="dk1"/>
                </a:solidFill>
              </a:rPr>
              <a:t>James Watson, Francis Crick</a:t>
            </a:r>
            <a:endParaRPr sz="2400" dirty="0">
              <a:solidFill>
                <a:schemeClr val="dk1"/>
              </a:solidFill>
            </a:endParaRPr>
          </a:p>
          <a:p>
            <a:pPr marL="0" lvl="0" indent="0" algn="ctr" rtl="0">
              <a:lnSpc>
                <a:spcPct val="100000"/>
              </a:lnSpc>
              <a:spcBef>
                <a:spcPts val="400"/>
              </a:spcBef>
              <a:spcAft>
                <a:spcPts val="0"/>
              </a:spcAft>
              <a:buSzPts val="2800"/>
              <a:buNone/>
            </a:pPr>
            <a:endParaRPr dirty="0"/>
          </a:p>
        </p:txBody>
      </p:sp>
      <p:sp>
        <p:nvSpPr>
          <p:cNvPr id="244" name="Google Shape;244;p53"/>
          <p:cNvSpPr txBox="1">
            <a:spLocks noGrp="1"/>
          </p:cNvSpPr>
          <p:nvPr>
            <p:ph type="body" idx="1"/>
          </p:nvPr>
        </p:nvSpPr>
        <p:spPr>
          <a:xfrm>
            <a:off x="311700" y="1152475"/>
            <a:ext cx="4379100" cy="35652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sz="1600"/>
              <a:t>In the early 1950s, </a:t>
            </a:r>
            <a:r>
              <a:rPr lang="en-GB" sz="1600">
                <a:solidFill>
                  <a:schemeClr val="dk1"/>
                </a:solidFill>
              </a:rPr>
              <a:t>Watson and Crick mostly collected and analyzed existing pieces of data, putting them together in new and insightful ways. Some of their most crucial clues to DNA's structure came from X-ray crystallography.</a:t>
            </a:r>
            <a:endParaRPr sz="1600">
              <a:solidFill>
                <a:schemeClr val="dk1"/>
              </a:solidFill>
            </a:endParaRPr>
          </a:p>
          <a:p>
            <a:pPr marL="0" lvl="0" indent="0" algn="just" rtl="0">
              <a:lnSpc>
                <a:spcPct val="115000"/>
              </a:lnSpc>
              <a:spcBef>
                <a:spcPts val="1600"/>
              </a:spcBef>
              <a:spcAft>
                <a:spcPts val="1600"/>
              </a:spcAft>
              <a:buSzPts val="1800"/>
              <a:buNone/>
            </a:pPr>
            <a:endParaRPr sz="1600"/>
          </a:p>
        </p:txBody>
      </p:sp>
      <p:pic>
        <p:nvPicPr>
          <p:cNvPr id="245" name="Google Shape;245;p53"/>
          <p:cNvPicPr preferRelativeResize="0"/>
          <p:nvPr/>
        </p:nvPicPr>
        <p:blipFill rotWithShape="1">
          <a:blip r:embed="rId3">
            <a:alphaModFix/>
          </a:blip>
          <a:srcRect/>
          <a:stretch/>
        </p:blipFill>
        <p:spPr>
          <a:xfrm>
            <a:off x="4843200" y="1152475"/>
            <a:ext cx="3834030" cy="383862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X-ray diffraction</a:t>
            </a:r>
            <a:endParaRPr/>
          </a:p>
        </p:txBody>
      </p:sp>
      <p:sp>
        <p:nvSpPr>
          <p:cNvPr id="251" name="Google Shape;251;p54"/>
          <p:cNvSpPr txBox="1">
            <a:spLocks noGrp="1"/>
          </p:cNvSpPr>
          <p:nvPr>
            <p:ph type="body" idx="1"/>
          </p:nvPr>
        </p:nvSpPr>
        <p:spPr>
          <a:xfrm>
            <a:off x="4400500" y="1152475"/>
            <a:ext cx="44319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a:t>X-ray diffraction is the elastic scattering of x-ray photons by atoms in a periodic lattice.</a:t>
            </a:r>
            <a:endParaRPr/>
          </a:p>
          <a:p>
            <a:pPr marL="0" lvl="0" indent="457200" algn="just" rtl="0">
              <a:lnSpc>
                <a:spcPct val="115000"/>
              </a:lnSpc>
              <a:spcBef>
                <a:spcPts val="1600"/>
              </a:spcBef>
              <a:spcAft>
                <a:spcPts val="1600"/>
              </a:spcAft>
              <a:buSzPts val="1800"/>
              <a:buNone/>
            </a:pPr>
            <a:r>
              <a:rPr lang="en-GB"/>
              <a:t>The technique relies on the dual wave/particle nature of X-rays to obtain information about the structure of crystalline materials. A primary use of the technique is the identification and characterization of compounds based on their diffraction pattern.</a:t>
            </a:r>
            <a:endParaRPr/>
          </a:p>
        </p:txBody>
      </p:sp>
      <p:pic>
        <p:nvPicPr>
          <p:cNvPr id="252" name="Google Shape;252;p54"/>
          <p:cNvPicPr preferRelativeResize="0"/>
          <p:nvPr/>
        </p:nvPicPr>
        <p:blipFill rotWithShape="1">
          <a:blip r:embed="rId3">
            <a:alphaModFix/>
          </a:blip>
          <a:srcRect/>
          <a:stretch/>
        </p:blipFill>
        <p:spPr>
          <a:xfrm>
            <a:off x="228600" y="1170125"/>
            <a:ext cx="4114800" cy="32670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13131"/>
            <a:ext cx="8520600" cy="804594"/>
          </a:xfrm>
        </p:spPr>
        <p:txBody>
          <a:bodyPr>
            <a:normAutofit fontScale="90000"/>
          </a:bodyPr>
          <a:lstStyle/>
          <a:p>
            <a:pPr lvl="0"/>
            <a:r>
              <a:rPr lang="en-US" b="1" dirty="0">
                <a:latin typeface="Cambria"/>
                <a:ea typeface="Cambria"/>
                <a:cs typeface="Cambria"/>
                <a:sym typeface="Cambria"/>
              </a:rPr>
              <a:t>LEARNING OUTCOMES</a:t>
            </a:r>
            <a:br>
              <a:rPr lang="en-US" b="1" dirty="0">
                <a:latin typeface="Cambria"/>
                <a:ea typeface="Cambria"/>
                <a:cs typeface="Cambria"/>
                <a:sym typeface="Cambria"/>
              </a:rPr>
            </a:br>
            <a:r>
              <a:rPr lang="en-US" b="1" dirty="0">
                <a:latin typeface="Cambria"/>
                <a:ea typeface="Cambria"/>
                <a:cs typeface="Cambria"/>
                <a:sym typeface="Cambria"/>
              </a:rPr>
              <a:t>As a result of the lesson you will be able to:</a:t>
            </a:r>
            <a:endParaRPr lang="ru-RU" dirty="0"/>
          </a:p>
        </p:txBody>
      </p:sp>
      <p:sp>
        <p:nvSpPr>
          <p:cNvPr id="3" name="Текст 2"/>
          <p:cNvSpPr>
            <a:spLocks noGrp="1"/>
          </p:cNvSpPr>
          <p:nvPr>
            <p:ph type="body" idx="1"/>
          </p:nvPr>
        </p:nvSpPr>
        <p:spPr/>
        <p:txBody>
          <a:bodyPr/>
          <a:lstStyle/>
          <a:p>
            <a:r>
              <a:rPr lang="en-US" i="1" dirty="0"/>
              <a:t>describe the Chargaff, Griffith, Avery-MacLeod-McCarty, Hershey-Chase experiments and explain their significance; </a:t>
            </a:r>
            <a:endParaRPr lang="en-US" i="1" dirty="0" smtClean="0"/>
          </a:p>
          <a:p>
            <a:r>
              <a:rPr lang="en-US" i="1" dirty="0" smtClean="0"/>
              <a:t>explain </a:t>
            </a:r>
            <a:r>
              <a:rPr lang="en-US" i="1" dirty="0"/>
              <a:t>informational properties of macromolecules; </a:t>
            </a:r>
            <a:endParaRPr lang="en-US" i="1" dirty="0" smtClean="0"/>
          </a:p>
          <a:p>
            <a:r>
              <a:rPr lang="en-US" i="1" dirty="0" smtClean="0"/>
              <a:t>explain </a:t>
            </a:r>
            <a:r>
              <a:rPr lang="en-US" i="1" dirty="0"/>
              <a:t>the central dogma of molecular biology; </a:t>
            </a:r>
            <a:endParaRPr lang="en-US" i="1" dirty="0" smtClean="0"/>
          </a:p>
          <a:p>
            <a:r>
              <a:rPr lang="en-US" i="1" dirty="0" smtClean="0"/>
              <a:t>briefly </a:t>
            </a:r>
            <a:r>
              <a:rPr lang="en-US" i="1" dirty="0"/>
              <a:t>discuss the role of molecular biology in medicine</a:t>
            </a:r>
            <a:r>
              <a:rPr lang="en-US" i="1" dirty="0" smtClean="0"/>
              <a:t>.</a:t>
            </a:r>
            <a:endParaRPr lang="ru-RU" i="1" dirty="0" smtClean="0"/>
          </a:p>
          <a:p>
            <a:r>
              <a:rPr lang="en-US" i="1" dirty="0"/>
              <a:t>describe, identify, and draw the components of nucleosides and nucleotides</a:t>
            </a:r>
          </a:p>
          <a:p>
            <a:r>
              <a:rPr lang="en-US" i="1" dirty="0" smtClean="0"/>
              <a:t>describe </a:t>
            </a:r>
            <a:r>
              <a:rPr lang="en-US" i="1" dirty="0"/>
              <a:t>and identify nucleic acid chains in DNA and RNA</a:t>
            </a:r>
          </a:p>
          <a:p>
            <a:endParaRPr lang="en-US" dirty="0"/>
          </a:p>
          <a:p>
            <a:pPr marL="114300" indent="0">
              <a:buNone/>
            </a:pPr>
            <a:endParaRPr lang="ru-RU" dirty="0"/>
          </a:p>
        </p:txBody>
      </p:sp>
    </p:spTree>
    <p:extLst>
      <p:ext uri="{BB962C8B-B14F-4D97-AF65-F5344CB8AC3E}">
        <p14:creationId xmlns:p14="http://schemas.microsoft.com/office/powerpoint/2010/main" val="1979039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solidFill>
                  <a:schemeClr val="dk1"/>
                </a:solidFill>
              </a:rPr>
              <a:t>Rosalind Franklin: </a:t>
            </a:r>
            <a:r>
              <a:rPr lang="en-GB" dirty="0"/>
              <a:t>photo 51</a:t>
            </a:r>
            <a:endParaRPr dirty="0"/>
          </a:p>
        </p:txBody>
      </p:sp>
      <p:sp>
        <p:nvSpPr>
          <p:cNvPr id="258" name="Google Shape;258;p55"/>
          <p:cNvSpPr txBox="1">
            <a:spLocks noGrp="1"/>
          </p:cNvSpPr>
          <p:nvPr>
            <p:ph type="body" idx="1"/>
          </p:nvPr>
        </p:nvSpPr>
        <p:spPr>
          <a:xfrm>
            <a:off x="311700" y="1152475"/>
            <a:ext cx="35385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sz="1600">
                <a:solidFill>
                  <a:schemeClr val="dk1"/>
                </a:solidFill>
              </a:rPr>
              <a:t>Franklin was an expert in a powerful technique for determining the structure of molecules, known as X-ray crystallography. </a:t>
            </a:r>
            <a:endParaRPr sz="1600">
              <a:solidFill>
                <a:schemeClr val="dk1"/>
              </a:solidFill>
            </a:endParaRPr>
          </a:p>
          <a:p>
            <a:pPr marL="0" lvl="0" indent="457200" algn="just" rtl="0">
              <a:lnSpc>
                <a:spcPct val="115000"/>
              </a:lnSpc>
              <a:spcBef>
                <a:spcPts val="1600"/>
              </a:spcBef>
              <a:spcAft>
                <a:spcPts val="0"/>
              </a:spcAft>
              <a:buClr>
                <a:schemeClr val="dk1"/>
              </a:buClr>
              <a:buSzPts val="1100"/>
              <a:buFont typeface="Arial"/>
              <a:buNone/>
            </a:pPr>
            <a:r>
              <a:rPr lang="en-GB" sz="1600">
                <a:solidFill>
                  <a:schemeClr val="dk1"/>
                </a:solidFill>
              </a:rPr>
              <a:t>When the crystallized form of a DNA is exposed to X-rays, some of the rays are deflected by the atoms in the crystal, forming a diffraction pattern that gives clues about the molecule's structure.</a:t>
            </a:r>
            <a:endParaRPr sz="1600">
              <a:solidFill>
                <a:schemeClr val="dk1"/>
              </a:solidFill>
            </a:endParaRPr>
          </a:p>
          <a:p>
            <a:pPr marL="0" lvl="0" indent="0" algn="l" rtl="0">
              <a:lnSpc>
                <a:spcPct val="115000"/>
              </a:lnSpc>
              <a:spcBef>
                <a:spcPts val="1600"/>
              </a:spcBef>
              <a:spcAft>
                <a:spcPts val="1600"/>
              </a:spcAft>
              <a:buSzPts val="1800"/>
              <a:buNone/>
            </a:pPr>
            <a:endParaRPr/>
          </a:p>
        </p:txBody>
      </p:sp>
      <p:pic>
        <p:nvPicPr>
          <p:cNvPr id="259" name="Google Shape;259;p55"/>
          <p:cNvPicPr preferRelativeResize="0"/>
          <p:nvPr/>
        </p:nvPicPr>
        <p:blipFill rotWithShape="1">
          <a:blip r:embed="rId3">
            <a:alphaModFix/>
          </a:blip>
          <a:srcRect/>
          <a:stretch/>
        </p:blipFill>
        <p:spPr>
          <a:xfrm>
            <a:off x="3900150" y="1224274"/>
            <a:ext cx="5008351" cy="326350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t>George Beadle, E. L. Tatum (1941)</a:t>
            </a:r>
            <a:endParaRPr dirty="0"/>
          </a:p>
        </p:txBody>
      </p:sp>
      <p:sp>
        <p:nvSpPr>
          <p:cNvPr id="332" name="Google Shape;332;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1200"/>
              </a:spcBef>
              <a:spcAft>
                <a:spcPts val="0"/>
              </a:spcAft>
              <a:buClr>
                <a:schemeClr val="dk1"/>
              </a:buClr>
              <a:buSzPts val="1800"/>
              <a:buFont typeface="Arial"/>
              <a:buChar char="❏"/>
            </a:pPr>
            <a:r>
              <a:rPr lang="en-GB" dirty="0">
                <a:solidFill>
                  <a:schemeClr val="dk1"/>
                </a:solidFill>
              </a:rPr>
              <a:t>The </a:t>
            </a:r>
            <a:r>
              <a:rPr lang="en-GB" b="1" dirty="0">
                <a:solidFill>
                  <a:schemeClr val="dk1"/>
                </a:solidFill>
              </a:rPr>
              <a:t>one gene, one enzyme</a:t>
            </a:r>
            <a:r>
              <a:rPr lang="en-GB" dirty="0">
                <a:solidFill>
                  <a:schemeClr val="dk1"/>
                </a:solidFill>
              </a:rPr>
              <a:t> hypothesis is the idea that each gene encodes a single enzyme. Today, we know that this idea is generally (but not exactly) correct.</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Sir Archibald </a:t>
            </a:r>
            <a:r>
              <a:rPr lang="en-GB" dirty="0" err="1">
                <a:solidFill>
                  <a:schemeClr val="dk1"/>
                </a:solidFill>
              </a:rPr>
              <a:t>Garrod</a:t>
            </a:r>
            <a:r>
              <a:rPr lang="en-GB" dirty="0">
                <a:solidFill>
                  <a:schemeClr val="dk1"/>
                </a:solidFill>
              </a:rPr>
              <a:t>, a British medical doctor, was the first to suggest that genes were connected to enzymes.</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Beadle and Tatum confirmed </a:t>
            </a:r>
            <a:r>
              <a:rPr lang="en-GB" dirty="0" err="1">
                <a:solidFill>
                  <a:schemeClr val="dk1"/>
                </a:solidFill>
              </a:rPr>
              <a:t>Garrod's</a:t>
            </a:r>
            <a:r>
              <a:rPr lang="en-GB" dirty="0">
                <a:solidFill>
                  <a:schemeClr val="dk1"/>
                </a:solidFill>
              </a:rPr>
              <a:t> hypothesis using genetic and biochemical studies of the bread </a:t>
            </a:r>
            <a:r>
              <a:rPr lang="en-GB" dirty="0" err="1">
                <a:solidFill>
                  <a:schemeClr val="dk1"/>
                </a:solidFill>
              </a:rPr>
              <a:t>mold</a:t>
            </a:r>
            <a:r>
              <a:rPr lang="en-GB" dirty="0">
                <a:solidFill>
                  <a:schemeClr val="dk1"/>
                </a:solidFill>
              </a:rPr>
              <a:t> </a:t>
            </a:r>
            <a:r>
              <a:rPr lang="en-GB" i="1" dirty="0" err="1">
                <a:solidFill>
                  <a:schemeClr val="dk1"/>
                </a:solidFill>
              </a:rPr>
              <a:t>Neurospora</a:t>
            </a:r>
            <a:r>
              <a:rPr lang="en-GB" dirty="0">
                <a:solidFill>
                  <a:schemeClr val="dk1"/>
                </a:solidFill>
              </a:rPr>
              <a:t>.</a:t>
            </a:r>
            <a:endParaRPr dirty="0">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dirty="0">
                <a:solidFill>
                  <a:schemeClr val="dk1"/>
                </a:solidFill>
              </a:rPr>
              <a:t>Beadle and Tatum identified bread </a:t>
            </a:r>
            <a:r>
              <a:rPr lang="en-GB" dirty="0" err="1">
                <a:solidFill>
                  <a:schemeClr val="dk1"/>
                </a:solidFill>
              </a:rPr>
              <a:t>mold</a:t>
            </a:r>
            <a:r>
              <a:rPr lang="en-GB" dirty="0">
                <a:solidFill>
                  <a:schemeClr val="dk1"/>
                </a:solidFill>
              </a:rPr>
              <a:t> mutants that were unable to make specific amino acids. In each one, a mutation had "broken" an enzyme needed to build a certain amino acid.</a:t>
            </a:r>
            <a:endParaRPr dirty="0">
              <a:solidFill>
                <a:schemeClr val="dk1"/>
              </a:solidFill>
            </a:endParaRPr>
          </a:p>
          <a:p>
            <a:pPr marL="0" lvl="0" indent="0" algn="just" rtl="0">
              <a:lnSpc>
                <a:spcPct val="115000"/>
              </a:lnSpc>
              <a:spcBef>
                <a:spcPts val="120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a:solidFill>
                  <a:schemeClr val="dk1"/>
                </a:solidFill>
              </a:rPr>
              <a:t>George Beadle, E. L. Tatum (1941)</a:t>
            </a:r>
            <a:endParaRPr/>
          </a:p>
        </p:txBody>
      </p:sp>
      <p:pic>
        <p:nvPicPr>
          <p:cNvPr id="338" name="Google Shape;338;p67"/>
          <p:cNvPicPr preferRelativeResize="0"/>
          <p:nvPr/>
        </p:nvPicPr>
        <p:blipFill rotWithShape="1">
          <a:blip r:embed="rId3">
            <a:alphaModFix/>
          </a:blip>
          <a:srcRect/>
          <a:stretch/>
        </p:blipFill>
        <p:spPr>
          <a:xfrm>
            <a:off x="728550" y="1153425"/>
            <a:ext cx="2339481" cy="3820975"/>
          </a:xfrm>
          <a:prstGeom prst="rect">
            <a:avLst/>
          </a:prstGeom>
          <a:noFill/>
          <a:ln>
            <a:noFill/>
          </a:ln>
        </p:spPr>
      </p:pic>
      <p:pic>
        <p:nvPicPr>
          <p:cNvPr id="339" name="Google Shape;339;p67"/>
          <p:cNvPicPr preferRelativeResize="0"/>
          <p:nvPr/>
        </p:nvPicPr>
        <p:blipFill rotWithShape="1">
          <a:blip r:embed="rId4">
            <a:alphaModFix/>
          </a:blip>
          <a:srcRect/>
          <a:stretch/>
        </p:blipFill>
        <p:spPr>
          <a:xfrm>
            <a:off x="3623781" y="1120025"/>
            <a:ext cx="5208512" cy="382097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dirty="0"/>
              <a:t>Sydney Brenner, François Jacob, </a:t>
            </a:r>
            <a:endParaRPr dirty="0"/>
          </a:p>
          <a:p>
            <a:pPr marL="0" lvl="0" indent="0" algn="ctr" rtl="0">
              <a:lnSpc>
                <a:spcPct val="100000"/>
              </a:lnSpc>
              <a:spcBef>
                <a:spcPts val="0"/>
              </a:spcBef>
              <a:spcAft>
                <a:spcPts val="0"/>
              </a:spcAft>
              <a:buClr>
                <a:schemeClr val="dk1"/>
              </a:buClr>
              <a:buSzPts val="1100"/>
              <a:buFont typeface="Arial"/>
              <a:buNone/>
            </a:pPr>
            <a:r>
              <a:rPr lang="en-GB" dirty="0"/>
              <a:t>Matthew </a:t>
            </a:r>
            <a:r>
              <a:rPr lang="en-GB" dirty="0" err="1"/>
              <a:t>Meselson</a:t>
            </a:r>
            <a:r>
              <a:rPr lang="en-GB" dirty="0"/>
              <a:t> (1961)</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2800"/>
              <a:buNone/>
            </a:pPr>
            <a:endParaRPr dirty="0"/>
          </a:p>
        </p:txBody>
      </p:sp>
      <p:sp>
        <p:nvSpPr>
          <p:cNvPr id="345" name="Google Shape;345;p68"/>
          <p:cNvSpPr txBox="1"/>
          <p:nvPr/>
        </p:nvSpPr>
        <p:spPr>
          <a:xfrm>
            <a:off x="367750" y="1447800"/>
            <a:ext cx="8464500" cy="3057900"/>
          </a:xfrm>
          <a:prstGeom prst="rect">
            <a:avLst/>
          </a:prstGeom>
          <a:noFill/>
          <a:ln>
            <a:noFill/>
          </a:ln>
        </p:spPr>
        <p:txBody>
          <a:bodyPr spcFirstLastPara="1" wrap="square" lIns="91425" tIns="91425" rIns="91425" bIns="91425" anchor="t" anchorCtr="0">
            <a:noAutofit/>
          </a:bodyPr>
          <a:lstStyle/>
          <a:p>
            <a:pPr marL="0" marR="0" lvl="0" indent="457200" algn="just"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Cambria"/>
                <a:ea typeface="Cambria"/>
                <a:cs typeface="Cambria"/>
                <a:sym typeface="Cambria"/>
              </a:rPr>
              <a:t>In 1961 South African molecular biologist Sydney Brenner working at the Cavendish Laboratory in Cambridge, French molecular biologist François Jacob at the </a:t>
            </a:r>
            <a:r>
              <a:rPr lang="en-GB" sz="1800" b="0" i="0" u="none" strike="noStrike" cap="none" dirty="0" err="1">
                <a:solidFill>
                  <a:srgbClr val="000000"/>
                </a:solidFill>
                <a:latin typeface="Cambria"/>
                <a:ea typeface="Cambria"/>
                <a:cs typeface="Cambria"/>
                <a:sym typeface="Cambria"/>
              </a:rPr>
              <a:t>Institut</a:t>
            </a:r>
            <a:r>
              <a:rPr lang="en-GB" sz="1800" b="0" i="0" u="none" strike="noStrike" cap="none" dirty="0">
                <a:solidFill>
                  <a:srgbClr val="000000"/>
                </a:solidFill>
                <a:latin typeface="Cambria"/>
                <a:ea typeface="Cambria"/>
                <a:cs typeface="Cambria"/>
                <a:sym typeface="Cambria"/>
              </a:rPr>
              <a:t> Pasteur in Paris, and American molecular biologist Matthew </a:t>
            </a:r>
            <a:r>
              <a:rPr lang="en-GB" sz="1800" b="0" i="0" u="none" strike="noStrike" cap="none" dirty="0" err="1">
                <a:solidFill>
                  <a:srgbClr val="000000"/>
                </a:solidFill>
                <a:latin typeface="Cambria"/>
                <a:ea typeface="Cambria"/>
                <a:cs typeface="Cambria"/>
                <a:sym typeface="Cambria"/>
              </a:rPr>
              <a:t>Meselson</a:t>
            </a:r>
            <a:r>
              <a:rPr lang="en-GB" sz="1800" b="0" i="0" u="none" strike="noStrike" cap="none" dirty="0">
                <a:solidFill>
                  <a:srgbClr val="000000"/>
                </a:solidFill>
                <a:latin typeface="Cambria"/>
                <a:ea typeface="Cambria"/>
                <a:cs typeface="Cambria"/>
                <a:sym typeface="Cambria"/>
              </a:rPr>
              <a:t> at Caltech in </a:t>
            </a:r>
            <a:r>
              <a:rPr lang="en-GB" sz="1800" b="0" i="0" u="none" strike="noStrike" cap="none" dirty="0" smtClean="0">
                <a:solidFill>
                  <a:srgbClr val="000000"/>
                </a:solidFill>
                <a:latin typeface="Cambria"/>
                <a:ea typeface="Cambria"/>
                <a:cs typeface="Cambria"/>
                <a:sym typeface="Cambria"/>
              </a:rPr>
              <a:t>Pasadena. They showed </a:t>
            </a:r>
            <a:r>
              <a:rPr lang="en-GB" sz="1800" b="0" i="0" u="none" strike="noStrike" cap="none" dirty="0">
                <a:solidFill>
                  <a:srgbClr val="000000"/>
                </a:solidFill>
                <a:latin typeface="Cambria"/>
                <a:ea typeface="Cambria"/>
                <a:cs typeface="Cambria"/>
                <a:sym typeface="Cambria"/>
              </a:rPr>
              <a:t>that short-lived RNA molecules that they called messenger RNA (mRNA) carry the genetic instructions from DNA to structures in the cell called ribosomes. They also demonstrated that ribosomes are the site of protein synthesis.</a:t>
            </a:r>
            <a:endParaRPr sz="1800" b="0" i="0" u="none" strike="noStrike" cap="none" dirty="0">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a:t>Marshall Nirenberg, Gobind Khorana (1966)</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2800"/>
              <a:buNone/>
            </a:pPr>
            <a:endParaRPr/>
          </a:p>
        </p:txBody>
      </p:sp>
      <p:sp>
        <p:nvSpPr>
          <p:cNvPr id="351" name="Google Shape;351;p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dirty="0">
                <a:solidFill>
                  <a:schemeClr val="dk1"/>
                </a:solidFill>
              </a:rPr>
              <a:t>In 1961 Nirenberg and his group deciphered the entire genetic code by matching amino acids to synthetic triplet nucleotides. They found that there is </a:t>
            </a:r>
            <a:r>
              <a:rPr lang="en-GB" dirty="0" smtClean="0">
                <a:solidFill>
                  <a:schemeClr val="dk1"/>
                </a:solidFill>
              </a:rPr>
              <a:t>abundance </a:t>
            </a:r>
            <a:r>
              <a:rPr lang="en-GB" dirty="0">
                <a:solidFill>
                  <a:schemeClr val="dk1"/>
                </a:solidFill>
              </a:rPr>
              <a:t>in that some amino acids are encoded by more than one codon and some codons are "punctuation marks" in the mRNA message. Nirenberg and his group also showed that with few exceptions, the genetic code was universal to all life on earth. Nirenberg shared the 1968 Nobel Prize in Physiology </a:t>
            </a:r>
            <a:r>
              <a:rPr lang="en-GB" dirty="0" smtClean="0">
                <a:solidFill>
                  <a:schemeClr val="dk1"/>
                </a:solidFill>
              </a:rPr>
              <a:t>and </a:t>
            </a:r>
            <a:r>
              <a:rPr lang="en-GB" dirty="0">
                <a:solidFill>
                  <a:schemeClr val="dk1"/>
                </a:solidFill>
              </a:rPr>
              <a:t>Medicine with </a:t>
            </a:r>
            <a:r>
              <a:rPr lang="en-GB" dirty="0" err="1">
                <a:solidFill>
                  <a:schemeClr val="dk1"/>
                </a:solidFill>
              </a:rPr>
              <a:t>Har</a:t>
            </a:r>
            <a:r>
              <a:rPr lang="en-GB" dirty="0">
                <a:solidFill>
                  <a:schemeClr val="dk1"/>
                </a:solidFill>
              </a:rPr>
              <a:t> </a:t>
            </a:r>
            <a:r>
              <a:rPr lang="en-GB" dirty="0" err="1">
                <a:solidFill>
                  <a:schemeClr val="dk1"/>
                </a:solidFill>
              </a:rPr>
              <a:t>Gobind</a:t>
            </a:r>
            <a:r>
              <a:rPr lang="en-GB" dirty="0">
                <a:solidFill>
                  <a:schemeClr val="dk1"/>
                </a:solidFill>
              </a:rPr>
              <a:t> Khorana and Robert Holley. Khorana also worked on cracking the genetic code; Holley was the first </a:t>
            </a:r>
            <a:r>
              <a:rPr lang="en-GB" dirty="0" smtClean="0">
                <a:solidFill>
                  <a:schemeClr val="dk1"/>
                </a:solidFill>
              </a:rPr>
              <a:t>that deciphered the sequence of </a:t>
            </a:r>
            <a:r>
              <a:rPr lang="en-GB" dirty="0" err="1">
                <a:solidFill>
                  <a:schemeClr val="dk1"/>
                </a:solidFill>
              </a:rPr>
              <a:t>tRNA</a:t>
            </a:r>
            <a:r>
              <a:rPr lang="en-GB" dirty="0">
                <a:solidFill>
                  <a:schemeClr val="dk1"/>
                </a:solidFill>
              </a:rPr>
              <a:t> and </a:t>
            </a:r>
            <a:r>
              <a:rPr lang="en-GB" dirty="0" smtClean="0">
                <a:solidFill>
                  <a:schemeClr val="dk1"/>
                </a:solidFill>
              </a:rPr>
              <a:t>determined </a:t>
            </a:r>
            <a:r>
              <a:rPr lang="en-GB" dirty="0">
                <a:solidFill>
                  <a:schemeClr val="dk1"/>
                </a:solidFill>
              </a:rPr>
              <a:t>its structure.</a:t>
            </a: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The central dogma of molecular biology</a:t>
            </a:r>
            <a:endParaRPr/>
          </a:p>
        </p:txBody>
      </p:sp>
      <p:pic>
        <p:nvPicPr>
          <p:cNvPr id="357" name="Google Shape;357;p70"/>
          <p:cNvPicPr preferRelativeResize="0"/>
          <p:nvPr/>
        </p:nvPicPr>
        <p:blipFill rotWithShape="1">
          <a:blip r:embed="rId3">
            <a:alphaModFix/>
          </a:blip>
          <a:srcRect/>
          <a:stretch/>
        </p:blipFill>
        <p:spPr>
          <a:xfrm>
            <a:off x="2281555" y="1170125"/>
            <a:ext cx="4580890" cy="3820976"/>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The central dogma of molecular biology</a:t>
            </a:r>
            <a:endParaRPr/>
          </a:p>
        </p:txBody>
      </p:sp>
      <p:pic>
        <p:nvPicPr>
          <p:cNvPr id="363" name="Google Shape;363;p71"/>
          <p:cNvPicPr preferRelativeResize="0"/>
          <p:nvPr/>
        </p:nvPicPr>
        <p:blipFill rotWithShape="1">
          <a:blip r:embed="rId3">
            <a:alphaModFix/>
          </a:blip>
          <a:srcRect/>
          <a:stretch/>
        </p:blipFill>
        <p:spPr>
          <a:xfrm>
            <a:off x="1652413" y="1126675"/>
            <a:ext cx="5839175" cy="3253375"/>
          </a:xfrm>
          <a:prstGeom prst="rect">
            <a:avLst/>
          </a:prstGeom>
          <a:noFill/>
          <a:ln>
            <a:noFill/>
          </a:ln>
        </p:spPr>
      </p:pic>
      <p:sp>
        <p:nvSpPr>
          <p:cNvPr id="364" name="Google Shape;364;p71"/>
          <p:cNvSpPr txBox="1"/>
          <p:nvPr/>
        </p:nvSpPr>
        <p:spPr>
          <a:xfrm>
            <a:off x="311650" y="4410500"/>
            <a:ext cx="8520600" cy="47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rgbClr val="000000"/>
                </a:solidFill>
                <a:latin typeface="Cambria"/>
                <a:ea typeface="Cambria"/>
                <a:cs typeface="Cambria"/>
                <a:sym typeface="Cambria"/>
              </a:rPr>
              <a:t>Francis Crick’s unpublished 1956 sketch.</a:t>
            </a:r>
            <a:endParaRPr sz="1800" b="0" i="1"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role of molecular biology in medicine</a:t>
            </a:r>
            <a:endParaRPr lang="ru-RU" dirty="0"/>
          </a:p>
        </p:txBody>
      </p:sp>
      <p:sp>
        <p:nvSpPr>
          <p:cNvPr id="3" name="Текст 2"/>
          <p:cNvSpPr>
            <a:spLocks noGrp="1"/>
          </p:cNvSpPr>
          <p:nvPr>
            <p:ph type="body" idx="1"/>
          </p:nvPr>
        </p:nvSpPr>
        <p:spPr/>
        <p:txBody>
          <a:bodyPr/>
          <a:lstStyle/>
          <a:p>
            <a:r>
              <a:rPr lang="en-US" dirty="0" smtClean="0">
                <a:solidFill>
                  <a:schemeClr val="tx1"/>
                </a:solidFill>
              </a:rPr>
              <a:t>Molecular biotechnology:</a:t>
            </a:r>
          </a:p>
          <a:p>
            <a:r>
              <a:rPr lang="en-US" dirty="0">
                <a:solidFill>
                  <a:schemeClr val="tx1"/>
                </a:solidFill>
              </a:rPr>
              <a:t>m</a:t>
            </a:r>
            <a:r>
              <a:rPr lang="en-US" dirty="0" smtClean="0">
                <a:solidFill>
                  <a:schemeClr val="tx1"/>
                </a:solidFill>
              </a:rPr>
              <a:t>icrobiological synthesis of medical drugs and nutritional additives</a:t>
            </a:r>
          </a:p>
          <a:p>
            <a:r>
              <a:rPr lang="en-US" dirty="0">
                <a:solidFill>
                  <a:schemeClr val="tx1"/>
                </a:solidFill>
              </a:rPr>
              <a:t>p</a:t>
            </a:r>
            <a:r>
              <a:rPr lang="en-US" dirty="0" smtClean="0">
                <a:solidFill>
                  <a:schemeClr val="tx1"/>
                </a:solidFill>
              </a:rPr>
              <a:t>roduction of vaccines</a:t>
            </a:r>
          </a:p>
          <a:p>
            <a:r>
              <a:rPr lang="en-US" dirty="0" smtClean="0">
                <a:solidFill>
                  <a:schemeClr val="tx1"/>
                </a:solidFill>
              </a:rPr>
              <a:t>genetic engineering</a:t>
            </a:r>
          </a:p>
          <a:p>
            <a:pPr marL="114300" indent="0">
              <a:buNone/>
            </a:pPr>
            <a:endParaRPr lang="en-US" dirty="0" smtClean="0">
              <a:solidFill>
                <a:schemeClr val="tx1"/>
              </a:solidFill>
            </a:endParaRPr>
          </a:p>
          <a:p>
            <a:r>
              <a:rPr lang="en-US" dirty="0" smtClean="0">
                <a:solidFill>
                  <a:schemeClr val="tx1"/>
                </a:solidFill>
              </a:rPr>
              <a:t>Molecular medicine:</a:t>
            </a:r>
          </a:p>
          <a:p>
            <a:r>
              <a:rPr lang="en-US" dirty="0">
                <a:solidFill>
                  <a:schemeClr val="tx1"/>
                </a:solidFill>
              </a:rPr>
              <a:t>m</a:t>
            </a:r>
            <a:r>
              <a:rPr lang="en-US" dirty="0" smtClean="0">
                <a:solidFill>
                  <a:schemeClr val="tx1"/>
                </a:solidFill>
              </a:rPr>
              <a:t>olecular diagnostics (ELISA, PCR, electrophoresis, restriction analysis and etc.)</a:t>
            </a:r>
          </a:p>
          <a:p>
            <a:r>
              <a:rPr lang="en-US" dirty="0">
                <a:solidFill>
                  <a:schemeClr val="tx1"/>
                </a:solidFill>
              </a:rPr>
              <a:t>g</a:t>
            </a:r>
            <a:r>
              <a:rPr lang="en-US" dirty="0" smtClean="0">
                <a:solidFill>
                  <a:schemeClr val="tx1"/>
                </a:solidFill>
              </a:rPr>
              <a:t>ene therapy </a:t>
            </a:r>
            <a:r>
              <a:rPr lang="en-US" i="1" dirty="0" smtClean="0">
                <a:solidFill>
                  <a:schemeClr val="tx1"/>
                </a:solidFill>
              </a:rPr>
              <a:t>in vivo </a:t>
            </a:r>
            <a:r>
              <a:rPr lang="en-US" dirty="0" smtClean="0">
                <a:solidFill>
                  <a:schemeClr val="tx1"/>
                </a:solidFill>
              </a:rPr>
              <a:t>and</a:t>
            </a:r>
            <a:r>
              <a:rPr lang="en-US" i="1" dirty="0" smtClean="0">
                <a:solidFill>
                  <a:schemeClr val="tx1"/>
                </a:solidFill>
              </a:rPr>
              <a:t> ex vivo, </a:t>
            </a:r>
            <a:r>
              <a:rPr lang="en-US" dirty="0" smtClean="0">
                <a:solidFill>
                  <a:schemeClr val="tx1"/>
                </a:solidFill>
              </a:rPr>
              <a:t>genome editing and etc. </a:t>
            </a:r>
          </a:p>
          <a:p>
            <a:r>
              <a:rPr lang="en-US" dirty="0">
                <a:solidFill>
                  <a:schemeClr val="tx1"/>
                </a:solidFill>
              </a:rPr>
              <a:t>n</a:t>
            </a:r>
            <a:r>
              <a:rPr lang="en-US" dirty="0" smtClean="0">
                <a:solidFill>
                  <a:schemeClr val="tx1"/>
                </a:solidFill>
              </a:rPr>
              <a:t>anotechnologies and biocompatible materials in medicine</a:t>
            </a:r>
            <a:endParaRPr lang="ru-RU" dirty="0">
              <a:solidFill>
                <a:schemeClr val="tx1"/>
              </a:solidFill>
            </a:endParaRPr>
          </a:p>
        </p:txBody>
      </p:sp>
    </p:spTree>
    <p:extLst>
      <p:ext uri="{BB962C8B-B14F-4D97-AF65-F5344CB8AC3E}">
        <p14:creationId xmlns:p14="http://schemas.microsoft.com/office/powerpoint/2010/main" val="4040860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Video: DNA double helix</a:t>
            </a:r>
            <a:endParaRPr/>
          </a:p>
        </p:txBody>
      </p:sp>
      <p:pic>
        <p:nvPicPr>
          <p:cNvPr id="370" name="Google Shape;370;p72" descr="The discovery of the structure of the DNA double helix was one of the most important of the 20th century. In this educational video, explore Watson and Crick’s quest to understand DNA’s structure, and Rosalind Franklin’s key insights via x-ray crystallography.&#10;&#10;Rarely seen archival footage is combined with interviews with some of today’s leading scientists to bring this Nobel Prize–winning discovery and all of its scientific implications to life.&#10;&#10;Free classroom resources supporting this short film can be found at http://www.hhmi.org/biointeractive/double-helix" title="The DNA Double Helix Discovery — HHMI BioInteractive Video">
            <a:hlinkClick r:id="rId3"/>
          </p:cNvPr>
          <p:cNvPicPr preferRelativeResize="0"/>
          <p:nvPr/>
        </p:nvPicPr>
        <p:blipFill rotWithShape="1">
          <a:blip r:embed="rId4">
            <a:alphaModFix/>
          </a:blip>
          <a:srcRect/>
          <a:stretch/>
        </p:blipFill>
        <p:spPr>
          <a:xfrm>
            <a:off x="2233300" y="1170125"/>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42401" y="95089"/>
            <a:ext cx="7886700" cy="496177"/>
          </a:xfrm>
        </p:spPr>
        <p:txBody>
          <a:bodyPr/>
          <a:lstStyle/>
          <a:p>
            <a:pPr algn="ctr"/>
            <a:r>
              <a:rPr lang="en-US" dirty="0" smtClean="0"/>
              <a:t>Case study</a:t>
            </a:r>
            <a:endParaRPr lang="ru-RU" dirty="0"/>
          </a:p>
        </p:txBody>
      </p:sp>
      <p:sp>
        <p:nvSpPr>
          <p:cNvPr id="6" name="Текст 5"/>
          <p:cNvSpPr>
            <a:spLocks noGrp="1"/>
          </p:cNvSpPr>
          <p:nvPr>
            <p:ph type="body" idx="1"/>
          </p:nvPr>
        </p:nvSpPr>
        <p:spPr>
          <a:xfrm>
            <a:off x="628650" y="660019"/>
            <a:ext cx="3886200" cy="3382592"/>
          </a:xfrm>
        </p:spPr>
        <p:txBody>
          <a:bodyPr>
            <a:normAutofit fontScale="92500" lnSpcReduction="10000"/>
          </a:bodyPr>
          <a:lstStyle/>
          <a:p>
            <a:pPr marL="114300" indent="0" algn="just">
              <a:buNone/>
            </a:pPr>
            <a:r>
              <a:rPr lang="en-US" dirty="0" smtClean="0">
                <a:latin typeface="Times New Roman" pitchFamily="18" charset="0"/>
                <a:cs typeface="Times New Roman" pitchFamily="18" charset="0"/>
              </a:rPr>
              <a:t>In 2010 </a:t>
            </a:r>
            <a:r>
              <a:rPr lang="en-US" dirty="0" smtClean="0"/>
              <a:t>F</a:t>
            </a:r>
            <a:r>
              <a:rPr lang="en-US" dirty="0"/>
              <a:t>. Wolfe-Simon </a:t>
            </a:r>
            <a:r>
              <a:rPr lang="en-US" dirty="0" smtClean="0"/>
              <a:t>and J</a:t>
            </a:r>
            <a:r>
              <a:rPr lang="en-US" dirty="0"/>
              <a:t>. Switzer </a:t>
            </a:r>
            <a:r>
              <a:rPr lang="en-US" dirty="0" smtClean="0"/>
              <a:t>Blum discovered bacteria </a:t>
            </a:r>
            <a:r>
              <a:rPr lang="en-US" i="1" dirty="0" err="1" smtClean="0"/>
              <a:t>Halomonas</a:t>
            </a:r>
            <a:r>
              <a:rPr lang="en-US" dirty="0"/>
              <a:t> sp. </a:t>
            </a:r>
            <a:r>
              <a:rPr lang="en-US" dirty="0" smtClean="0"/>
              <a:t>GFAJ-1, that live in the lake Mono (state California, USA) with low concentration of phosphorus and high concentration of </a:t>
            </a:r>
            <a:r>
              <a:rPr lang="en-US" dirty="0" err="1" smtClean="0"/>
              <a:t>arsenicum</a:t>
            </a:r>
            <a:r>
              <a:rPr lang="en-US" dirty="0" smtClean="0"/>
              <a:t>. They claimed that this microorganism can substitute arsenate for phosphate in its DNA. After two years this hypothesis was refuted. How do you think, why this hypothesis was made and why it was refuted by other scientists? </a:t>
            </a:r>
          </a:p>
          <a:p>
            <a:pPr marL="114300" indent="0" algn="just">
              <a:buNone/>
            </a:pPr>
            <a:r>
              <a:rPr lang="en-US" dirty="0" smtClean="0"/>
              <a:t>  </a:t>
            </a:r>
            <a:endParaRPr lang="ru-RU" dirty="0">
              <a:latin typeface="Times New Roman" pitchFamily="18" charset="0"/>
              <a:cs typeface="Times New Roman" pitchFamily="18" charset="0"/>
            </a:endParaRPr>
          </a:p>
        </p:txBody>
      </p:sp>
      <p:pic>
        <p:nvPicPr>
          <p:cNvPr id="3074" name="Picture 2" descr="https://upload.wikimedia.org/wikipedia/commons/thumb/4/47/AsDNA_chemical_structure.svg/280px-AsDNA_chemical_structur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391" y="543140"/>
            <a:ext cx="3740103" cy="44534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FAJ-1 (grown on arsen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451428"/>
            <a:ext cx="2619375" cy="1609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0/06/Mono_Lake_1.JPG/200px-Mono_Lake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781" y="3541916"/>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5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Molecular biology</a:t>
            </a:r>
            <a:endParaRPr/>
          </a:p>
        </p:txBody>
      </p:sp>
      <p:sp>
        <p:nvSpPr>
          <p:cNvPr id="156" name="Google Shape;156;p39"/>
          <p:cNvSpPr txBox="1">
            <a:spLocks noGrp="1"/>
          </p:cNvSpPr>
          <p:nvPr>
            <p:ph type="body" idx="1"/>
          </p:nvPr>
        </p:nvSpPr>
        <p:spPr>
          <a:xfrm>
            <a:off x="311700" y="2258700"/>
            <a:ext cx="8520600" cy="626100"/>
          </a:xfrm>
          <a:prstGeom prst="rect">
            <a:avLst/>
          </a:prstGeom>
          <a:noFill/>
          <a:ln>
            <a:noFill/>
          </a:ln>
        </p:spPr>
        <p:txBody>
          <a:bodyPr spcFirstLastPara="1" wrap="square" lIns="91425" tIns="91425" rIns="91425" bIns="91425" anchor="t" anchorCtr="0">
            <a:normAutofit fontScale="62500" lnSpcReduction="20000"/>
          </a:bodyPr>
          <a:lstStyle/>
          <a:p>
            <a:pPr marL="0" lvl="0" indent="0" algn="ctr" rtl="0">
              <a:lnSpc>
                <a:spcPct val="115000"/>
              </a:lnSpc>
              <a:spcBef>
                <a:spcPts val="0"/>
              </a:spcBef>
              <a:spcAft>
                <a:spcPts val="0"/>
              </a:spcAft>
              <a:buSzPts val="1800"/>
              <a:buNone/>
            </a:pPr>
            <a:r>
              <a:rPr lang="en-GB" sz="2300" b="1" dirty="0"/>
              <a:t>Definition:</a:t>
            </a:r>
            <a:r>
              <a:rPr lang="en-GB" sz="2300" dirty="0"/>
              <a:t> the </a:t>
            </a:r>
            <a:r>
              <a:rPr lang="en-GB" sz="2300" dirty="0" smtClean="0"/>
              <a:t>study of gene</a:t>
            </a:r>
            <a:r>
              <a:rPr lang="en-US" sz="2300" dirty="0" smtClean="0"/>
              <a:t>tic</a:t>
            </a:r>
            <a:r>
              <a:rPr lang="en-GB" sz="2300" dirty="0" smtClean="0"/>
              <a:t> structure </a:t>
            </a:r>
            <a:r>
              <a:rPr lang="en-GB" sz="2300" dirty="0"/>
              <a:t>and </a:t>
            </a:r>
            <a:r>
              <a:rPr lang="en-GB" sz="2300" dirty="0" smtClean="0"/>
              <a:t>functions </a:t>
            </a:r>
            <a:r>
              <a:rPr lang="en-GB" sz="2300" dirty="0"/>
              <a:t>at the molecular </a:t>
            </a:r>
            <a:r>
              <a:rPr lang="en-GB" sz="2300" dirty="0" smtClean="0"/>
              <a:t>level (the science about structure and functions of nucleic acids – DNA and RNA).</a:t>
            </a:r>
            <a:endParaRPr sz="2300" dirty="0"/>
          </a:p>
          <a:p>
            <a:pPr marL="0" lvl="0" indent="0" algn="ctr" rtl="0">
              <a:lnSpc>
                <a:spcPct val="115000"/>
              </a:lnSpc>
              <a:spcBef>
                <a:spcPts val="160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ctrTitle"/>
          </p:nvPr>
        </p:nvSpPr>
        <p:spPr>
          <a:xfrm>
            <a:off x="609600" y="285750"/>
            <a:ext cx="7772400" cy="742950"/>
          </a:xfrm>
          <a:prstGeom prst="rect">
            <a:avLst/>
          </a:prstGeom>
          <a:solidFill>
            <a:schemeClr val="hlink"/>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00"/>
              </a:buClr>
              <a:buSzPts val="4500"/>
              <a:buFont typeface="Comic Sans MS"/>
              <a:buNone/>
            </a:pPr>
            <a:r>
              <a:rPr lang="ru" sz="4500" b="0" i="0" u="none" dirty="0">
                <a:solidFill>
                  <a:srgbClr val="FFFF00"/>
                </a:solidFill>
                <a:latin typeface="Comic Sans MS"/>
                <a:ea typeface="Comic Sans MS"/>
                <a:cs typeface="Comic Sans MS"/>
                <a:sym typeface="Comic Sans MS"/>
              </a:rPr>
              <a:t>What are </a:t>
            </a:r>
            <a:r>
              <a:rPr lang="en-US" sz="4500" b="0" i="0" u="none" dirty="0" smtClean="0">
                <a:solidFill>
                  <a:srgbClr val="FFFF00"/>
                </a:solidFill>
                <a:latin typeface="Comic Sans MS"/>
                <a:ea typeface="Comic Sans MS"/>
                <a:cs typeface="Comic Sans MS"/>
                <a:sym typeface="Comic Sans MS"/>
              </a:rPr>
              <a:t>nucleic acids</a:t>
            </a:r>
            <a:r>
              <a:rPr lang="ru" sz="4500" b="0" i="0" u="none" dirty="0" smtClean="0">
                <a:solidFill>
                  <a:srgbClr val="FFFF00"/>
                </a:solidFill>
                <a:latin typeface="Comic Sans MS"/>
                <a:ea typeface="Comic Sans MS"/>
                <a:cs typeface="Comic Sans MS"/>
                <a:sym typeface="Comic Sans MS"/>
              </a:rPr>
              <a:t>?</a:t>
            </a:r>
            <a:endParaRPr dirty="0"/>
          </a:p>
        </p:txBody>
      </p:sp>
      <p:sp>
        <p:nvSpPr>
          <p:cNvPr id="138" name="Google Shape;138;p26"/>
          <p:cNvSpPr txBox="1">
            <a:spLocks noGrp="1"/>
          </p:cNvSpPr>
          <p:nvPr>
            <p:ph type="subTitle" idx="1"/>
          </p:nvPr>
        </p:nvSpPr>
        <p:spPr>
          <a:xfrm>
            <a:off x="533400" y="1371600"/>
            <a:ext cx="8153400" cy="36004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4</a:t>
            </a:r>
            <a:r>
              <a:rPr lang="ru" sz="3600" b="1" i="0" u="none" baseline="30000">
                <a:solidFill>
                  <a:schemeClr val="dk1"/>
                </a:solidFill>
                <a:latin typeface="Comic Sans MS"/>
                <a:ea typeface="Comic Sans MS"/>
                <a:cs typeface="Comic Sans MS"/>
                <a:sym typeface="Comic Sans MS"/>
              </a:rPr>
              <a:t>th</a:t>
            </a:r>
            <a:r>
              <a:rPr lang="ru" sz="3600" b="1" i="0" u="none">
                <a:solidFill>
                  <a:schemeClr val="dk1"/>
                </a:solidFill>
                <a:latin typeface="Comic Sans MS"/>
                <a:ea typeface="Comic Sans MS"/>
                <a:cs typeface="Comic Sans MS"/>
                <a:sym typeface="Comic Sans MS"/>
              </a:rPr>
              <a:t> type of </a:t>
            </a:r>
            <a:r>
              <a:rPr lang="ru" sz="3600" b="1" i="0" u="none">
                <a:solidFill>
                  <a:srgbClr val="FF0000"/>
                </a:solidFill>
                <a:latin typeface="Comic Sans MS"/>
                <a:ea typeface="Comic Sans MS"/>
                <a:cs typeface="Comic Sans MS"/>
                <a:sym typeface="Comic Sans MS"/>
              </a:rPr>
              <a:t>macromolecules</a:t>
            </a:r>
            <a:endParaRPr sz="3600"/>
          </a:p>
          <a:p>
            <a:pPr marL="0" lvl="0" indent="0" algn="ctr" rtl="0">
              <a:lnSpc>
                <a:spcPct val="90000"/>
              </a:lnSpc>
              <a:spcBef>
                <a:spcPts val="70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chemical link between generations</a:t>
            </a:r>
            <a:endParaRPr sz="3600"/>
          </a:p>
          <a:p>
            <a:pPr marL="0" lvl="0" indent="0" algn="ctr" rtl="0">
              <a:lnSpc>
                <a:spcPct val="90000"/>
              </a:lnSpc>
              <a:spcBef>
                <a:spcPts val="70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source of </a:t>
            </a:r>
            <a:r>
              <a:rPr lang="ru" sz="3600" b="1" i="0" u="none">
                <a:solidFill>
                  <a:srgbClr val="FF0000"/>
                </a:solidFill>
                <a:latin typeface="Comic Sans MS"/>
                <a:ea typeface="Comic Sans MS"/>
                <a:cs typeface="Comic Sans MS"/>
                <a:sym typeface="Comic Sans MS"/>
              </a:rPr>
              <a:t>genetic information in chromosomes</a:t>
            </a:r>
            <a:endParaRPr sz="3600"/>
          </a:p>
        </p:txBody>
      </p:sp>
    </p:spTree>
    <p:extLst>
      <p:ext uri="{BB962C8B-B14F-4D97-AF65-F5344CB8AC3E}">
        <p14:creationId xmlns:p14="http://schemas.microsoft.com/office/powerpoint/2010/main" val="4238133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709057" y="280979"/>
            <a:ext cx="2796629"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400">
                <a:latin typeface="Arial"/>
                <a:ea typeface="Arial"/>
                <a:cs typeface="Arial"/>
                <a:sym typeface="Arial"/>
              </a:rPr>
              <a:t>Nucleic Acids</a:t>
            </a:r>
            <a:endParaRPr sz="3400">
              <a:latin typeface="Arial"/>
              <a:ea typeface="Arial"/>
              <a:cs typeface="Arial"/>
              <a:sym typeface="Arial"/>
            </a:endParaRPr>
          </a:p>
        </p:txBody>
      </p:sp>
      <p:sp>
        <p:nvSpPr>
          <p:cNvPr id="152" name="Google Shape;152;p28"/>
          <p:cNvSpPr/>
          <p:nvPr/>
        </p:nvSpPr>
        <p:spPr>
          <a:xfrm>
            <a:off x="5120610" y="200055"/>
            <a:ext cx="3183692" cy="40011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deoxyribonucleic acid (DNA) </a:t>
            </a: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120610" y="906364"/>
            <a:ext cx="2547492" cy="400110"/>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ribonucleic acid (RNA) </a:t>
            </a:r>
            <a:endParaRPr sz="1800" b="0" i="0" u="none" strike="noStrike" cap="none">
              <a:solidFill>
                <a:schemeClr val="dk1"/>
              </a:solidFill>
              <a:latin typeface="Arial"/>
              <a:ea typeface="Arial"/>
              <a:cs typeface="Arial"/>
              <a:sym typeface="Arial"/>
            </a:endParaRPr>
          </a:p>
        </p:txBody>
      </p:sp>
      <p:grpSp>
        <p:nvGrpSpPr>
          <p:cNvPr id="154" name="Google Shape;154;p28"/>
          <p:cNvGrpSpPr/>
          <p:nvPr/>
        </p:nvGrpSpPr>
        <p:grpSpPr>
          <a:xfrm>
            <a:off x="3804190" y="1354743"/>
            <a:ext cx="5197835" cy="3519476"/>
            <a:chOff x="240" y="432"/>
            <a:chExt cx="5214" cy="3122"/>
          </a:xfrm>
        </p:grpSpPr>
        <p:pic>
          <p:nvPicPr>
            <p:cNvPr id="155" name="Google Shape;155;p28"/>
            <p:cNvPicPr preferRelativeResize="0"/>
            <p:nvPr/>
          </p:nvPicPr>
          <p:blipFill rotWithShape="1">
            <a:blip r:embed="rId3">
              <a:alphaModFix/>
            </a:blip>
            <a:srcRect/>
            <a:stretch/>
          </p:blipFill>
          <p:spPr>
            <a:xfrm>
              <a:off x="240" y="432"/>
              <a:ext cx="5084" cy="2774"/>
            </a:xfrm>
            <a:prstGeom prst="rect">
              <a:avLst/>
            </a:prstGeom>
            <a:solidFill>
              <a:schemeClr val="lt1"/>
            </a:solidFill>
            <a:ln>
              <a:noFill/>
            </a:ln>
          </p:spPr>
        </p:pic>
        <p:sp>
          <p:nvSpPr>
            <p:cNvPr id="156" name="Google Shape;156;p28"/>
            <p:cNvSpPr/>
            <p:nvPr/>
          </p:nvSpPr>
          <p:spPr>
            <a:xfrm>
              <a:off x="384" y="2496"/>
              <a:ext cx="12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nucleoside</a:t>
              </a:r>
              <a:endParaRPr sz="1200" b="0" i="0" u="none" strike="noStrike" cap="none">
                <a:solidFill>
                  <a:srgbClr val="000000"/>
                </a:solidFill>
                <a:latin typeface="Arial"/>
                <a:ea typeface="Arial"/>
                <a:cs typeface="Arial"/>
                <a:sym typeface="Arial"/>
              </a:endParaRPr>
            </a:p>
          </p:txBody>
        </p:sp>
        <p:sp>
          <p:nvSpPr>
            <p:cNvPr id="157" name="Google Shape;157;p28"/>
            <p:cNvSpPr/>
            <p:nvPr/>
          </p:nvSpPr>
          <p:spPr>
            <a:xfrm>
              <a:off x="2256" y="2496"/>
              <a:ext cx="12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nucleotides</a:t>
              </a:r>
              <a:endParaRPr sz="1200" b="1" i="0" u="none" strike="noStrike" cap="none">
                <a:solidFill>
                  <a:schemeClr val="dk1"/>
                </a:solidFill>
                <a:latin typeface="Calibri"/>
                <a:ea typeface="Calibri"/>
                <a:cs typeface="Calibri"/>
                <a:sym typeface="Calibri"/>
              </a:endParaRPr>
            </a:p>
          </p:txBody>
        </p:sp>
        <p:sp>
          <p:nvSpPr>
            <p:cNvPr id="158" name="Google Shape;158;p28"/>
            <p:cNvSpPr/>
            <p:nvPr/>
          </p:nvSpPr>
          <p:spPr>
            <a:xfrm>
              <a:off x="3954" y="3254"/>
              <a:ext cx="15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nucleic acids</a:t>
              </a:r>
              <a:endParaRPr sz="1200" b="0" i="0" u="none" strike="noStrike" cap="none">
                <a:solidFill>
                  <a:srgbClr val="000000"/>
                </a:solidFill>
                <a:latin typeface="Arial"/>
                <a:ea typeface="Arial"/>
                <a:cs typeface="Arial"/>
                <a:sym typeface="Arial"/>
              </a:endParaRPr>
            </a:p>
          </p:txBody>
        </p:sp>
      </p:grpSp>
      <p:sp>
        <p:nvSpPr>
          <p:cNvPr id="159" name="Google Shape;159;p28"/>
          <p:cNvSpPr/>
          <p:nvPr/>
        </p:nvSpPr>
        <p:spPr>
          <a:xfrm>
            <a:off x="37542" y="1354743"/>
            <a:ext cx="437714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2"/>
                </a:solidFill>
                <a:latin typeface="Arial"/>
                <a:ea typeface="Arial"/>
                <a:cs typeface="Arial"/>
                <a:sym typeface="Arial"/>
              </a:rPr>
              <a:t>monomeric units for nucleic acids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2"/>
                </a:solidFill>
                <a:latin typeface="Arial"/>
                <a:ea typeface="Arial"/>
                <a:cs typeface="Arial"/>
                <a:sym typeface="Arial"/>
              </a:rPr>
              <a:t>=&gt; </a:t>
            </a:r>
            <a:r>
              <a:rPr lang="en-US" sz="2200" b="1" i="1" u="none" strike="noStrike" cap="none">
                <a:solidFill>
                  <a:schemeClr val="dk2"/>
                </a:solidFill>
                <a:latin typeface="Arial"/>
                <a:ea typeface="Arial"/>
                <a:cs typeface="Arial"/>
                <a:sym typeface="Arial"/>
              </a:rPr>
              <a:t>nucleotides</a:t>
            </a:r>
            <a:endParaRPr sz="2200" b="1" i="1" u="none" strike="noStrike" cap="none">
              <a:solidFill>
                <a:schemeClr val="dk1"/>
              </a:solidFill>
              <a:latin typeface="Arial"/>
              <a:ea typeface="Arial"/>
              <a:cs typeface="Arial"/>
              <a:sym typeface="Arial"/>
            </a:endParaRPr>
          </a:p>
        </p:txBody>
      </p:sp>
      <p:sp>
        <p:nvSpPr>
          <p:cNvPr id="160" name="Google Shape;160;p28"/>
          <p:cNvSpPr/>
          <p:nvPr/>
        </p:nvSpPr>
        <p:spPr>
          <a:xfrm>
            <a:off x="709057" y="2780199"/>
            <a:ext cx="3095133"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Sugar</a:t>
            </a:r>
            <a:r>
              <a:rPr lang="en-US" sz="2200" b="0" i="1" u="none" strike="noStrike" cap="none">
                <a:solidFill>
                  <a:srgbClr val="E36C09"/>
                </a:solidFill>
                <a:latin typeface="Arial"/>
                <a:ea typeface="Arial"/>
                <a:cs typeface="Arial"/>
                <a:sym typeface="Arial"/>
              </a:rPr>
              <a:t>:  ribose in RNA, 2-deoxyribose in DNA</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Heterocyclic base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Phosphate</a:t>
            </a:r>
            <a:endParaRPr sz="2200" b="1" i="1" u="none" strike="noStrike" cap="none">
              <a:solidFill>
                <a:srgbClr val="E36C09"/>
              </a:solidFill>
              <a:latin typeface="Arial"/>
              <a:ea typeface="Arial"/>
              <a:cs typeface="Arial"/>
              <a:sym typeface="Arial"/>
            </a:endParaRPr>
          </a:p>
        </p:txBody>
      </p:sp>
      <p:cxnSp>
        <p:nvCxnSpPr>
          <p:cNvPr id="161" name="Google Shape;161;p28"/>
          <p:cNvCxnSpPr/>
          <p:nvPr/>
        </p:nvCxnSpPr>
        <p:spPr>
          <a:xfrm>
            <a:off x="333900" y="3029698"/>
            <a:ext cx="375157"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2" name="Google Shape;162;p28"/>
          <p:cNvCxnSpPr/>
          <p:nvPr/>
        </p:nvCxnSpPr>
        <p:spPr>
          <a:xfrm>
            <a:off x="334361" y="4138555"/>
            <a:ext cx="406493"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3" name="Google Shape;163;p28"/>
          <p:cNvCxnSpPr/>
          <p:nvPr/>
        </p:nvCxnSpPr>
        <p:spPr>
          <a:xfrm>
            <a:off x="334363" y="4796423"/>
            <a:ext cx="361251"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4" name="Google Shape;164;p28"/>
          <p:cNvCxnSpPr/>
          <p:nvPr/>
        </p:nvCxnSpPr>
        <p:spPr>
          <a:xfrm rot="10800000">
            <a:off x="96384" y="4080411"/>
            <a:ext cx="237978"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5" name="Google Shape;165;p28"/>
          <p:cNvCxnSpPr/>
          <p:nvPr/>
        </p:nvCxnSpPr>
        <p:spPr>
          <a:xfrm rot="10800000">
            <a:off x="334361" y="3029698"/>
            <a:ext cx="0" cy="1766725"/>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6" name="Google Shape;166;p28"/>
          <p:cNvCxnSpPr/>
          <p:nvPr/>
        </p:nvCxnSpPr>
        <p:spPr>
          <a:xfrm rot="10800000">
            <a:off x="96384" y="2499742"/>
            <a:ext cx="0" cy="156631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7" name="Google Shape;167;p28"/>
          <p:cNvCxnSpPr/>
          <p:nvPr/>
        </p:nvCxnSpPr>
        <p:spPr>
          <a:xfrm>
            <a:off x="3432076" y="843558"/>
            <a:ext cx="1572000" cy="262800"/>
          </a:xfrm>
          <a:prstGeom prst="bentConnector3">
            <a:avLst>
              <a:gd name="adj1" fmla="val 50000"/>
            </a:avLst>
          </a:prstGeom>
          <a:noFill/>
          <a:ln w="25400" cap="flat" cmpd="sng">
            <a:solidFill>
              <a:schemeClr val="accent6"/>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8" name="Google Shape;168;p28"/>
          <p:cNvCxnSpPr/>
          <p:nvPr/>
        </p:nvCxnSpPr>
        <p:spPr>
          <a:xfrm rot="10800000" flipH="1">
            <a:off x="3432076" y="400142"/>
            <a:ext cx="1584300" cy="299400"/>
          </a:xfrm>
          <a:prstGeom prst="bent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9" name="Google Shape;169;p28"/>
          <p:cNvCxnSpPr/>
          <p:nvPr/>
        </p:nvCxnSpPr>
        <p:spPr>
          <a:xfrm flipH="1">
            <a:off x="96384" y="2499742"/>
            <a:ext cx="1091240" cy="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70" name="Google Shape;170;p28"/>
          <p:cNvCxnSpPr/>
          <p:nvPr/>
        </p:nvCxnSpPr>
        <p:spPr>
          <a:xfrm rot="10800000">
            <a:off x="1187624" y="2182808"/>
            <a:ext cx="0" cy="316934"/>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Tree>
    <p:extLst>
      <p:ext uri="{BB962C8B-B14F-4D97-AF65-F5344CB8AC3E}">
        <p14:creationId xmlns:p14="http://schemas.microsoft.com/office/powerpoint/2010/main" val="1683889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76200" y="228600"/>
            <a:ext cx="8915400" cy="4354115"/>
          </a:xfrm>
          <a:prstGeom prst="rect">
            <a:avLst/>
          </a:prstGeom>
          <a:noFill/>
          <a:ln>
            <a:noFill/>
          </a:ln>
        </p:spPr>
        <p:txBody>
          <a:bodyPr spcFirstLastPara="1" wrap="square" lIns="91425" tIns="45700" rIns="91425" bIns="45700" anchor="t" anchorCtr="0">
            <a:normAutofit fontScale="92500" lnSpcReduction="20000"/>
          </a:bodyPr>
          <a:lstStyle/>
          <a:p>
            <a:pPr marL="171450" lvl="0" indent="-171450" algn="ctr" rtl="0">
              <a:lnSpc>
                <a:spcPct val="120000"/>
              </a:lnSpc>
              <a:spcBef>
                <a:spcPts val="0"/>
              </a:spcBef>
              <a:spcAft>
                <a:spcPts val="0"/>
              </a:spcAft>
              <a:buClr>
                <a:srgbClr val="000000"/>
              </a:buClr>
              <a:buSzPts val="2100"/>
              <a:buNone/>
            </a:pPr>
            <a:r>
              <a:rPr lang="ru" sz="2100" b="1" i="0" u="sng" dirty="0">
                <a:solidFill>
                  <a:srgbClr val="000000"/>
                </a:solidFill>
                <a:latin typeface="Calibri"/>
                <a:ea typeface="Calibri"/>
                <a:cs typeface="Calibri"/>
                <a:sym typeface="Calibri"/>
              </a:rPr>
              <a:t>A gene is a small region in the DNA.</a:t>
            </a:r>
            <a:endParaRPr dirty="0"/>
          </a:p>
          <a:p>
            <a:pPr marL="171450" lvl="0" indent="-171450" algn="ctr" rtl="0">
              <a:lnSpc>
                <a:spcPct val="120000"/>
              </a:lnSpc>
              <a:spcBef>
                <a:spcPts val="700"/>
              </a:spcBef>
              <a:spcAft>
                <a:spcPts val="0"/>
              </a:spcAft>
              <a:buClr>
                <a:schemeClr val="dk1"/>
              </a:buClr>
              <a:buSzPts val="2000"/>
              <a:buNone/>
            </a:pPr>
            <a:endParaRPr sz="2000" b="1" i="0" u="sng" dirty="0">
              <a:solidFill>
                <a:srgbClr val="000000"/>
              </a:solidFill>
              <a:latin typeface="Calibri"/>
              <a:ea typeface="Calibri"/>
              <a:cs typeface="Calibri"/>
              <a:sym typeface="Calibri"/>
            </a:endParaRPr>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chemeClr val="dk1"/>
                </a:solidFill>
                <a:latin typeface="Calibri"/>
                <a:ea typeface="Calibri"/>
                <a:cs typeface="Calibri"/>
                <a:sym typeface="Calibri"/>
              </a:rPr>
              <a:t>Nucleic acids store and transmit hereditary information</a:t>
            </a:r>
            <a:r>
              <a:rPr lang="ru" sz="1600" b="1" i="0" u="none" dirty="0">
                <a:solidFill>
                  <a:schemeClr val="dk1"/>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There are two types of nucleic acids: </a:t>
            </a:r>
            <a:endParaRPr dirty="0"/>
          </a:p>
          <a:p>
            <a:pPr marL="171450" lvl="0" indent="-171450" algn="l" rtl="0">
              <a:lnSpc>
                <a:spcPct val="120000"/>
              </a:lnSpc>
              <a:spcBef>
                <a:spcPts val="700"/>
              </a:spcBef>
              <a:spcAft>
                <a:spcPts val="0"/>
              </a:spcAft>
              <a:buClr>
                <a:srgbClr val="0000FF"/>
              </a:buClr>
              <a:buSzPts val="2000"/>
              <a:buNone/>
            </a:pPr>
            <a:r>
              <a:rPr lang="ru" sz="2000" b="1" i="0" u="none" dirty="0">
                <a:solidFill>
                  <a:srgbClr val="0000FF"/>
                </a:solidFill>
                <a:latin typeface="Calibri"/>
                <a:ea typeface="Calibri"/>
                <a:cs typeface="Calibri"/>
                <a:sym typeface="Calibri"/>
              </a:rPr>
              <a:t>       1)- </a:t>
            </a:r>
            <a:r>
              <a:rPr lang="ru" sz="2000" b="1" i="0" u="sng" dirty="0">
                <a:solidFill>
                  <a:srgbClr val="0000FF"/>
                </a:solidFill>
                <a:latin typeface="Calibri"/>
                <a:ea typeface="Calibri"/>
                <a:cs typeface="Calibri"/>
                <a:sym typeface="Calibri"/>
              </a:rPr>
              <a:t>r</a:t>
            </a:r>
            <a:r>
              <a:rPr lang="ru" sz="2000" b="1" i="0" u="none" dirty="0">
                <a:solidFill>
                  <a:srgbClr val="FF3300"/>
                </a:solidFill>
                <a:latin typeface="Calibri"/>
                <a:ea typeface="Calibri"/>
                <a:cs typeface="Calibri"/>
                <a:sym typeface="Calibri"/>
              </a:rPr>
              <a:t>ibo</a:t>
            </a:r>
            <a:r>
              <a:rPr lang="ru" sz="2000" b="1" i="0" u="sng" dirty="0">
                <a:solidFill>
                  <a:srgbClr val="0000FF"/>
                </a:solidFill>
                <a:latin typeface="Calibri"/>
                <a:ea typeface="Calibri"/>
                <a:cs typeface="Calibri"/>
                <a:sym typeface="Calibri"/>
              </a:rPr>
              <a:t>n</a:t>
            </a:r>
            <a:r>
              <a:rPr lang="ru" sz="2000" b="1" i="0" u="none" dirty="0">
                <a:solidFill>
                  <a:srgbClr val="FF3300"/>
                </a:solidFill>
                <a:latin typeface="Calibri"/>
                <a:ea typeface="Calibri"/>
                <a:cs typeface="Calibri"/>
                <a:sym typeface="Calibri"/>
              </a:rPr>
              <a:t>ucleic </a:t>
            </a:r>
            <a:r>
              <a:rPr lang="ru" sz="2000" b="1" i="0" u="sng" dirty="0">
                <a:solidFill>
                  <a:srgbClr val="0000FF"/>
                </a:solidFill>
                <a:latin typeface="Calibri"/>
                <a:ea typeface="Calibri"/>
                <a:cs typeface="Calibri"/>
                <a:sym typeface="Calibri"/>
              </a:rPr>
              <a:t>a</a:t>
            </a:r>
            <a:r>
              <a:rPr lang="ru" sz="2000" b="1" i="0" u="none" dirty="0">
                <a:solidFill>
                  <a:srgbClr val="FF3300"/>
                </a:solidFill>
                <a:latin typeface="Calibri"/>
                <a:ea typeface="Calibri"/>
                <a:cs typeface="Calibri"/>
                <a:sym typeface="Calibri"/>
              </a:rPr>
              <a:t>cid (</a:t>
            </a:r>
            <a:r>
              <a:rPr lang="ru" sz="2000" b="1" i="0" u="none" dirty="0">
                <a:solidFill>
                  <a:srgbClr val="0000FF"/>
                </a:solidFill>
                <a:latin typeface="Calibri"/>
                <a:ea typeface="Calibri"/>
                <a:cs typeface="Calibri"/>
                <a:sym typeface="Calibri"/>
              </a:rPr>
              <a:t>RNA</a:t>
            </a:r>
            <a:r>
              <a:rPr lang="ru" sz="2000" b="1" i="0" u="none" dirty="0">
                <a:solidFill>
                  <a:srgbClr val="FF3300"/>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0000FF"/>
              </a:buClr>
              <a:buSzPts val="2000"/>
              <a:buNone/>
            </a:pPr>
            <a:r>
              <a:rPr lang="ru" sz="2000" b="1" i="0" u="none" dirty="0">
                <a:solidFill>
                  <a:srgbClr val="0000FF"/>
                </a:solidFill>
                <a:latin typeface="Calibri"/>
                <a:ea typeface="Calibri"/>
                <a:cs typeface="Calibri"/>
                <a:sym typeface="Calibri"/>
              </a:rPr>
              <a:t>       2)- </a:t>
            </a:r>
            <a:r>
              <a:rPr lang="ru" sz="2000" b="1" i="0" u="sng" dirty="0">
                <a:solidFill>
                  <a:srgbClr val="0000FF"/>
                </a:solidFill>
                <a:latin typeface="Calibri"/>
                <a:ea typeface="Calibri"/>
                <a:cs typeface="Calibri"/>
                <a:sym typeface="Calibri"/>
              </a:rPr>
              <a:t>d</a:t>
            </a:r>
            <a:r>
              <a:rPr lang="ru" sz="2000" b="1" i="0" u="none" dirty="0">
                <a:solidFill>
                  <a:srgbClr val="FF3300"/>
                </a:solidFill>
                <a:latin typeface="Calibri"/>
                <a:ea typeface="Calibri"/>
                <a:cs typeface="Calibri"/>
                <a:sym typeface="Calibri"/>
              </a:rPr>
              <a:t>eoxyribo</a:t>
            </a:r>
            <a:r>
              <a:rPr lang="ru" sz="2000" b="1" i="0" u="sng" dirty="0">
                <a:solidFill>
                  <a:srgbClr val="0000FF"/>
                </a:solidFill>
                <a:latin typeface="Calibri"/>
                <a:ea typeface="Calibri"/>
                <a:cs typeface="Calibri"/>
                <a:sym typeface="Calibri"/>
              </a:rPr>
              <a:t>n</a:t>
            </a:r>
            <a:r>
              <a:rPr lang="ru" sz="2000" b="1" i="0" u="none" dirty="0">
                <a:solidFill>
                  <a:srgbClr val="FF3300"/>
                </a:solidFill>
                <a:latin typeface="Calibri"/>
                <a:ea typeface="Calibri"/>
                <a:cs typeface="Calibri"/>
                <a:sym typeface="Calibri"/>
              </a:rPr>
              <a:t>ucleic </a:t>
            </a:r>
            <a:r>
              <a:rPr lang="ru" sz="2000" b="1" i="0" u="sng" dirty="0">
                <a:solidFill>
                  <a:srgbClr val="0000FF"/>
                </a:solidFill>
                <a:latin typeface="Calibri"/>
                <a:ea typeface="Calibri"/>
                <a:cs typeface="Calibri"/>
                <a:sym typeface="Calibri"/>
              </a:rPr>
              <a:t>a</a:t>
            </a:r>
            <a:r>
              <a:rPr lang="ru" sz="2000" b="1" i="0" u="none" dirty="0">
                <a:solidFill>
                  <a:srgbClr val="FF3300"/>
                </a:solidFill>
                <a:latin typeface="Calibri"/>
                <a:ea typeface="Calibri"/>
                <a:cs typeface="Calibri"/>
                <a:sym typeface="Calibri"/>
              </a:rPr>
              <a:t>cid (</a:t>
            </a:r>
            <a:r>
              <a:rPr lang="ru" sz="2000" b="1" i="0" u="none" dirty="0">
                <a:solidFill>
                  <a:srgbClr val="0000FF"/>
                </a:solidFill>
                <a:latin typeface="Calibri"/>
                <a:ea typeface="Calibri"/>
                <a:cs typeface="Calibri"/>
                <a:sym typeface="Calibri"/>
              </a:rPr>
              <a:t>DNA</a:t>
            </a:r>
            <a:r>
              <a:rPr lang="ru" sz="2000" b="1" i="0" u="none" dirty="0">
                <a:solidFill>
                  <a:srgbClr val="FF3300"/>
                </a:solidFill>
                <a:latin typeface="Calibri"/>
                <a:ea typeface="Calibri"/>
                <a:cs typeface="Calibri"/>
                <a:sym typeface="Calibri"/>
              </a:rPr>
              <a:t>)</a:t>
            </a:r>
            <a:r>
              <a:rPr lang="ru" sz="2000" b="1" i="0" u="none" dirty="0">
                <a:solidFill>
                  <a:srgbClr val="000000"/>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DNA also directs mRNA synthesis, thus, controls protein synthesis.</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Organisms inherit DNA from their parents.</a:t>
            </a:r>
            <a:endParaRPr dirty="0"/>
          </a:p>
          <a:p>
            <a:pPr marL="808037" lvl="1" indent="-171449" algn="l" rtl="0">
              <a:lnSpc>
                <a:spcPct val="120000"/>
              </a:lnSpc>
              <a:spcBef>
                <a:spcPts val="300"/>
              </a:spcBef>
              <a:spcAft>
                <a:spcPts val="0"/>
              </a:spcAft>
              <a:buClr>
                <a:srgbClr val="339933"/>
              </a:buClr>
              <a:buSzPts val="1800"/>
              <a:buFont typeface="Arial"/>
              <a:buChar char="•"/>
            </a:pPr>
            <a:r>
              <a:rPr lang="ru" sz="1800" b="1" i="0" u="none" dirty="0">
                <a:solidFill>
                  <a:srgbClr val="0000FF"/>
                </a:solidFill>
                <a:latin typeface="Calibri"/>
                <a:ea typeface="Calibri"/>
                <a:cs typeface="Calibri"/>
                <a:sym typeface="Calibri"/>
              </a:rPr>
              <a:t>Each DNA molecule is very long and usually consists of hundreds to thousands of genes.</a:t>
            </a:r>
            <a:endParaRPr dirty="0"/>
          </a:p>
          <a:p>
            <a:pPr marL="808037" lvl="1" indent="-171449" algn="l" rtl="0">
              <a:lnSpc>
                <a:spcPct val="120000"/>
              </a:lnSpc>
              <a:spcBef>
                <a:spcPts val="300"/>
              </a:spcBef>
              <a:spcAft>
                <a:spcPts val="0"/>
              </a:spcAft>
              <a:buClr>
                <a:srgbClr val="339933"/>
              </a:buClr>
              <a:buSzPts val="1800"/>
              <a:buFont typeface="Arial"/>
              <a:buChar char="•"/>
            </a:pPr>
            <a:r>
              <a:rPr lang="ru" sz="1800" b="1" i="0" u="none" dirty="0">
                <a:solidFill>
                  <a:srgbClr val="0000FF"/>
                </a:solidFill>
                <a:latin typeface="Calibri"/>
                <a:ea typeface="Calibri"/>
                <a:cs typeface="Calibri"/>
                <a:sym typeface="Calibri"/>
              </a:rPr>
              <a:t>When a cell divides its DNA is copied and passed to the next generation of cells.</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The mRNA interacts with ribosomes to direct the synthesis of amino acids in a polypeptide (protein)</a:t>
            </a:r>
            <a:endParaRPr dirty="0"/>
          </a:p>
        </p:txBody>
      </p:sp>
    </p:spTree>
    <p:extLst>
      <p:ext uri="{BB962C8B-B14F-4D97-AF65-F5344CB8AC3E}">
        <p14:creationId xmlns:p14="http://schemas.microsoft.com/office/powerpoint/2010/main" val="42811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5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5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5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500"/>
                                        <p:tgtEl>
                                          <p:spTgt spid="1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Effect transition="in" filter="fade">
                                      <p:cBhvr>
                                        <p:cTn id="32" dur="500"/>
                                        <p:tgtEl>
                                          <p:spTgt spid="1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
                                            <p:txEl>
                                              <p:pRg st="6" end="6"/>
                                            </p:txEl>
                                          </p:spTgt>
                                        </p:tgtEl>
                                        <p:attrNameLst>
                                          <p:attrName>style.visibility</p:attrName>
                                        </p:attrNameLst>
                                      </p:cBhvr>
                                      <p:to>
                                        <p:strVal val="visible"/>
                                      </p:to>
                                    </p:set>
                                    <p:animEffect transition="in" filter="fade">
                                      <p:cBhvr>
                                        <p:cTn id="37" dur="500"/>
                                        <p:tgtEl>
                                          <p:spTgt spid="1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
                                            <p:txEl>
                                              <p:pRg st="7" end="7"/>
                                            </p:txEl>
                                          </p:spTgt>
                                        </p:tgtEl>
                                        <p:attrNameLst>
                                          <p:attrName>style.visibility</p:attrName>
                                        </p:attrNameLst>
                                      </p:cBhvr>
                                      <p:to>
                                        <p:strVal val="visible"/>
                                      </p:to>
                                    </p:set>
                                    <p:animEffect transition="in" filter="fade">
                                      <p:cBhvr>
                                        <p:cTn id="42" dur="500"/>
                                        <p:tgtEl>
                                          <p:spTgt spid="1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3">
                                            <p:txEl>
                                              <p:pRg st="8" end="8"/>
                                            </p:txEl>
                                          </p:spTgt>
                                        </p:tgtEl>
                                        <p:attrNameLst>
                                          <p:attrName>style.visibility</p:attrName>
                                        </p:attrNameLst>
                                      </p:cBhvr>
                                      <p:to>
                                        <p:strVal val="visible"/>
                                      </p:to>
                                    </p:set>
                                    <p:animEffect transition="in" filter="fade">
                                      <p:cBhvr>
                                        <p:cTn id="47" dur="500"/>
                                        <p:tgtEl>
                                          <p:spTgt spid="1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3">
                                            <p:txEl>
                                              <p:pRg st="9" end="9"/>
                                            </p:txEl>
                                          </p:spTgt>
                                        </p:tgtEl>
                                        <p:attrNameLst>
                                          <p:attrName>style.visibility</p:attrName>
                                        </p:attrNameLst>
                                      </p:cBhvr>
                                      <p:to>
                                        <p:strVal val="visible"/>
                                      </p:to>
                                    </p:set>
                                    <p:animEffect transition="in" filter="fade">
                                      <p:cBhvr>
                                        <p:cTn id="52" dur="500"/>
                                        <p:tgtEl>
                                          <p:spTgt spid="1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3">
                                            <p:txEl>
                                              <p:pRg st="10" end="10"/>
                                            </p:txEl>
                                          </p:spTgt>
                                        </p:tgtEl>
                                        <p:attrNameLst>
                                          <p:attrName>style.visibility</p:attrName>
                                        </p:attrNameLst>
                                      </p:cBhvr>
                                      <p:to>
                                        <p:strVal val="visible"/>
                                      </p:to>
                                    </p:set>
                                    <p:animEffect transition="in" filter="fade">
                                      <p:cBhvr>
                                        <p:cTn id="57" dur="500"/>
                                        <p:tgtEl>
                                          <p:spTgt spid="1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628650" y="273844"/>
            <a:ext cx="7886700" cy="994172"/>
          </a:xfrm>
          <a:prstGeom prst="rect">
            <a:avLst/>
          </a:prstGeom>
          <a:solidFill>
            <a:schemeClr val="hlink"/>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00"/>
              </a:buClr>
              <a:buSzPts val="4800"/>
              <a:buFont typeface="Comic Sans MS"/>
              <a:buNone/>
            </a:pPr>
            <a:r>
              <a:rPr lang="ru" sz="4800" b="0" i="0" u="none">
                <a:solidFill>
                  <a:srgbClr val="FFFF00"/>
                </a:solidFill>
                <a:latin typeface="Comic Sans MS"/>
                <a:ea typeface="Comic Sans MS"/>
                <a:cs typeface="Comic Sans MS"/>
                <a:sym typeface="Comic Sans MS"/>
              </a:rPr>
              <a:t>What are they made of ?</a:t>
            </a:r>
            <a:endParaRPr/>
          </a:p>
        </p:txBody>
      </p:sp>
      <p:sp>
        <p:nvSpPr>
          <p:cNvPr id="157" name="Google Shape;157;p29"/>
          <p:cNvSpPr txBox="1">
            <a:spLocks noGrp="1"/>
          </p:cNvSpPr>
          <p:nvPr>
            <p:ph type="body" idx="1"/>
          </p:nvPr>
        </p:nvSpPr>
        <p:spPr>
          <a:xfrm>
            <a:off x="838200" y="1428750"/>
            <a:ext cx="8007350" cy="34861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100"/>
              <a:buFont typeface="Arial"/>
              <a:buChar char="•"/>
            </a:pPr>
            <a:r>
              <a:rPr lang="ru" sz="2100" b="1" i="0" u="none" strike="noStrike" cap="none">
                <a:solidFill>
                  <a:schemeClr val="dk1"/>
                </a:solidFill>
                <a:latin typeface="Comic Sans MS"/>
                <a:ea typeface="Comic Sans MS"/>
                <a:cs typeface="Comic Sans MS"/>
                <a:sym typeface="Comic Sans MS"/>
              </a:rPr>
              <a:t>Simple units called </a:t>
            </a:r>
            <a:r>
              <a:rPr lang="ru" sz="2100" b="1" i="0" u="none" strike="noStrike" cap="none">
                <a:solidFill>
                  <a:srgbClr val="FF0000"/>
                </a:solidFill>
                <a:latin typeface="Comic Sans MS"/>
                <a:ea typeface="Comic Sans MS"/>
                <a:cs typeface="Comic Sans MS"/>
                <a:sym typeface="Comic Sans MS"/>
              </a:rPr>
              <a:t>nucleotides</a:t>
            </a:r>
            <a:r>
              <a:rPr lang="ru" sz="2100" b="1" i="0" u="none" strike="noStrike" cap="none">
                <a:solidFill>
                  <a:schemeClr val="dk1"/>
                </a:solidFill>
                <a:latin typeface="Comic Sans MS"/>
                <a:ea typeface="Comic Sans MS"/>
                <a:cs typeface="Comic Sans MS"/>
                <a:sym typeface="Comic Sans MS"/>
              </a:rPr>
              <a:t>, connected in long chains</a:t>
            </a:r>
            <a:endParaRPr/>
          </a:p>
          <a:p>
            <a:pPr marL="171450" marR="0" lvl="0" indent="-171450" algn="l" rtl="0">
              <a:lnSpc>
                <a:spcPct val="80000"/>
              </a:lnSpc>
              <a:spcBef>
                <a:spcPts val="700"/>
              </a:spcBef>
              <a:spcAft>
                <a:spcPts val="0"/>
              </a:spcAft>
              <a:buClr>
                <a:srgbClr val="FF0000"/>
              </a:buClr>
              <a:buSzPts val="2100"/>
              <a:buFont typeface="Arial"/>
              <a:buChar char="•"/>
            </a:pPr>
            <a:r>
              <a:rPr lang="ru" sz="2100" b="1" i="0" u="none" strike="noStrike" cap="none">
                <a:solidFill>
                  <a:srgbClr val="FF0000"/>
                </a:solidFill>
                <a:latin typeface="Comic Sans MS"/>
                <a:ea typeface="Comic Sans MS"/>
                <a:cs typeface="Comic Sans MS"/>
                <a:sym typeface="Comic Sans MS"/>
              </a:rPr>
              <a:t>Nucleotides</a:t>
            </a:r>
            <a:r>
              <a:rPr lang="ru" sz="2100" b="1" i="0" u="none" strike="noStrike" cap="none">
                <a:solidFill>
                  <a:schemeClr val="dk1"/>
                </a:solidFill>
                <a:latin typeface="Comic Sans MS"/>
                <a:ea typeface="Comic Sans MS"/>
                <a:cs typeface="Comic Sans MS"/>
                <a:sym typeface="Comic Sans MS"/>
              </a:rPr>
              <a:t> </a:t>
            </a:r>
            <a:r>
              <a:rPr lang="ru" sz="2100" b="1" i="0" u="none" strike="noStrike" cap="none">
                <a:solidFill>
                  <a:srgbClr val="FF0000"/>
                </a:solidFill>
                <a:latin typeface="Comic Sans MS"/>
                <a:ea typeface="Comic Sans MS"/>
                <a:cs typeface="Comic Sans MS"/>
                <a:sym typeface="Comic Sans MS"/>
              </a:rPr>
              <a:t>have 3 parts:</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1- 5-Carbon sugar (pentose)</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2- Nitrogen containing base </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(made of C, H and N)</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3- A phosphate group ( P )</a:t>
            </a:r>
            <a:endParaRPr/>
          </a:p>
          <a:p>
            <a:pPr marL="171450" marR="0" lvl="0" indent="-171450" algn="l" rtl="0">
              <a:lnSpc>
                <a:spcPct val="80000"/>
              </a:lnSpc>
              <a:spcBef>
                <a:spcPts val="700"/>
              </a:spcBef>
              <a:spcAft>
                <a:spcPts val="0"/>
              </a:spcAft>
              <a:buClr>
                <a:schemeClr val="dk1"/>
              </a:buClr>
              <a:buSzPts val="2100"/>
              <a:buFont typeface="Arial"/>
              <a:buChar char="•"/>
            </a:pPr>
            <a:r>
              <a:rPr lang="ru" sz="2100" b="1" i="0" u="none" strike="noStrike" cap="none">
                <a:solidFill>
                  <a:schemeClr val="dk1"/>
                </a:solidFill>
                <a:latin typeface="Comic Sans MS"/>
                <a:ea typeface="Comic Sans MS"/>
                <a:cs typeface="Comic Sans MS"/>
                <a:sym typeface="Comic Sans MS"/>
              </a:rPr>
              <a:t>The P groups make the links that unite the sugars (hence a “</a:t>
            </a:r>
            <a:r>
              <a:rPr lang="ru" sz="2100" b="1" i="0" u="none" strike="noStrike" cap="none">
                <a:solidFill>
                  <a:srgbClr val="FF0000"/>
                </a:solidFill>
                <a:latin typeface="Comic Sans MS"/>
                <a:ea typeface="Comic Sans MS"/>
                <a:cs typeface="Comic Sans MS"/>
                <a:sym typeface="Comic Sans MS"/>
              </a:rPr>
              <a:t>sugar-phosphate backbone”</a:t>
            </a:r>
            <a:endParaRPr sz="2400" b="1" i="0" u="none" strike="noStrike" cap="none">
              <a:solidFill>
                <a:srgbClr val="FF0000"/>
              </a:solidFill>
              <a:latin typeface="Calibri"/>
              <a:ea typeface="Calibri"/>
              <a:cs typeface="Calibri"/>
              <a:sym typeface="Calibri"/>
            </a:endParaRPr>
          </a:p>
          <a:p>
            <a:pPr marL="171450" marR="0" lvl="0" indent="-19050" algn="l" rtl="0">
              <a:lnSpc>
                <a:spcPct val="90000"/>
              </a:lnSpc>
              <a:spcBef>
                <a:spcPts val="750"/>
              </a:spcBef>
              <a:spcAft>
                <a:spcPts val="0"/>
              </a:spcAft>
              <a:buClr>
                <a:schemeClr val="dk1"/>
              </a:buClr>
              <a:buSzPts val="2400"/>
              <a:buFont typeface="Arial"/>
              <a:buNone/>
            </a:pPr>
            <a:endParaRPr sz="2400" b="1" i="0" u="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48357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p:nvPr/>
        </p:nvSpPr>
        <p:spPr>
          <a:xfrm>
            <a:off x="1241425" y="843850"/>
            <a:ext cx="3668400" cy="32181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9"/>
          <p:cNvSpPr txBox="1">
            <a:spLocks noGrp="1"/>
          </p:cNvSpPr>
          <p:nvPr>
            <p:ph type="title"/>
          </p:nvPr>
        </p:nvSpPr>
        <p:spPr>
          <a:xfrm>
            <a:off x="2524" y="7700"/>
            <a:ext cx="3760200" cy="107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3240">
                <a:latin typeface="Arial"/>
                <a:ea typeface="Arial"/>
                <a:cs typeface="Arial"/>
                <a:sym typeface="Arial"/>
              </a:rPr>
              <a:t>Heterocyclic bases</a:t>
            </a:r>
            <a:endParaRPr sz="3240">
              <a:latin typeface="Arial"/>
              <a:ea typeface="Arial"/>
              <a:cs typeface="Arial"/>
              <a:sym typeface="Arial"/>
            </a:endParaRPr>
          </a:p>
        </p:txBody>
      </p:sp>
      <p:pic>
        <p:nvPicPr>
          <p:cNvPr id="178" name="Google Shape;178;p29"/>
          <p:cNvPicPr preferRelativeResize="0"/>
          <p:nvPr/>
        </p:nvPicPr>
        <p:blipFill rotWithShape="1">
          <a:blip r:embed="rId3">
            <a:alphaModFix/>
          </a:blip>
          <a:srcRect r="80259" b="57020"/>
          <a:stretch/>
        </p:blipFill>
        <p:spPr>
          <a:xfrm>
            <a:off x="52794" y="1080981"/>
            <a:ext cx="1111572" cy="1264270"/>
          </a:xfrm>
          <a:prstGeom prst="rect">
            <a:avLst/>
          </a:prstGeom>
          <a:noFill/>
          <a:ln>
            <a:noFill/>
          </a:ln>
        </p:spPr>
      </p:pic>
      <p:pic>
        <p:nvPicPr>
          <p:cNvPr id="179" name="Google Shape;179;p29"/>
          <p:cNvPicPr preferRelativeResize="0"/>
          <p:nvPr/>
        </p:nvPicPr>
        <p:blipFill rotWithShape="1">
          <a:blip r:embed="rId4">
            <a:alphaModFix/>
          </a:blip>
          <a:srcRect t="56246" r="80315"/>
          <a:stretch/>
        </p:blipFill>
        <p:spPr>
          <a:xfrm>
            <a:off x="61687" y="2775006"/>
            <a:ext cx="1108447" cy="1287041"/>
          </a:xfrm>
          <a:prstGeom prst="rect">
            <a:avLst/>
          </a:prstGeom>
          <a:noFill/>
          <a:ln>
            <a:noFill/>
          </a:ln>
        </p:spPr>
      </p:pic>
      <p:pic>
        <p:nvPicPr>
          <p:cNvPr id="180" name="Google Shape;180;p29"/>
          <p:cNvPicPr preferRelativeResize="0"/>
          <p:nvPr/>
        </p:nvPicPr>
        <p:blipFill rotWithShape="1">
          <a:blip r:embed="rId5">
            <a:alphaModFix/>
          </a:blip>
          <a:srcRect l="36039"/>
          <a:stretch/>
        </p:blipFill>
        <p:spPr>
          <a:xfrm>
            <a:off x="1214627" y="1063827"/>
            <a:ext cx="3601567" cy="2941638"/>
          </a:xfrm>
          <a:prstGeom prst="rect">
            <a:avLst/>
          </a:prstGeom>
          <a:noFill/>
          <a:ln>
            <a:noFill/>
          </a:ln>
        </p:spPr>
      </p:pic>
      <p:pic>
        <p:nvPicPr>
          <p:cNvPr id="181" name="Google Shape;181;p29" descr="ÐÐ°ÑÑÐ¸Ð½ÐºÐ¸ Ð¿Ð¾ Ð·Ð°Ð¿ÑÐ¾ÑÑ keto enol nucleic acids"/>
          <p:cNvPicPr preferRelativeResize="0"/>
          <p:nvPr/>
        </p:nvPicPr>
        <p:blipFill rotWithShape="1">
          <a:blip r:embed="rId6">
            <a:alphaModFix/>
          </a:blip>
          <a:srcRect b="7046"/>
          <a:stretch/>
        </p:blipFill>
        <p:spPr>
          <a:xfrm>
            <a:off x="5004048" y="123478"/>
            <a:ext cx="3668425" cy="4752528"/>
          </a:xfrm>
          <a:prstGeom prst="rect">
            <a:avLst/>
          </a:prstGeom>
          <a:noFill/>
          <a:ln>
            <a:noFill/>
          </a:ln>
        </p:spPr>
      </p:pic>
    </p:spTree>
    <p:extLst>
      <p:ext uri="{BB962C8B-B14F-4D97-AF65-F5344CB8AC3E}">
        <p14:creationId xmlns:p14="http://schemas.microsoft.com/office/powerpoint/2010/main" val="3407354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6" y="29850"/>
            <a:ext cx="2796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600">
                <a:latin typeface="Arial"/>
                <a:ea typeface="Arial"/>
                <a:cs typeface="Arial"/>
                <a:sym typeface="Arial"/>
              </a:rPr>
              <a:t>Nucleosides</a:t>
            </a:r>
            <a:endParaRPr sz="3600">
              <a:latin typeface="Arial"/>
              <a:ea typeface="Arial"/>
              <a:cs typeface="Arial"/>
              <a:sym typeface="Arial"/>
            </a:endParaRPr>
          </a:p>
        </p:txBody>
      </p:sp>
      <p:sp>
        <p:nvSpPr>
          <p:cNvPr id="188" name="Google Shape;188;p30"/>
          <p:cNvSpPr/>
          <p:nvPr/>
        </p:nvSpPr>
        <p:spPr>
          <a:xfrm>
            <a:off x="3010199" y="227625"/>
            <a:ext cx="2484900" cy="461700"/>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heterocyclic base</a:t>
            </a:r>
            <a:endParaRPr sz="2200" b="0" i="0" u="none" strike="noStrike" cap="none">
              <a:solidFill>
                <a:schemeClr val="lt1"/>
              </a:solidFill>
              <a:latin typeface="Arial"/>
              <a:ea typeface="Arial"/>
              <a:cs typeface="Arial"/>
              <a:sym typeface="Arial"/>
            </a:endParaRPr>
          </a:p>
        </p:txBody>
      </p:sp>
      <p:sp>
        <p:nvSpPr>
          <p:cNvPr id="189" name="Google Shape;189;p30"/>
          <p:cNvSpPr/>
          <p:nvPr/>
        </p:nvSpPr>
        <p:spPr>
          <a:xfrm>
            <a:off x="6084168" y="227629"/>
            <a:ext cx="1843453" cy="461665"/>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carbohydrate</a:t>
            </a:r>
            <a:endParaRPr sz="2200" b="0" i="0" u="none" strike="noStrike" cap="none">
              <a:solidFill>
                <a:schemeClr val="lt1"/>
              </a:solidFill>
              <a:latin typeface="Arial"/>
              <a:ea typeface="Arial"/>
              <a:cs typeface="Arial"/>
              <a:sym typeface="Arial"/>
            </a:endParaRPr>
          </a:p>
        </p:txBody>
      </p:sp>
      <p:cxnSp>
        <p:nvCxnSpPr>
          <p:cNvPr id="190" name="Google Shape;190;p30"/>
          <p:cNvCxnSpPr>
            <a:stCxn id="188" idx="3"/>
            <a:endCxn id="189" idx="1"/>
          </p:cNvCxnSpPr>
          <p:nvPr/>
        </p:nvCxnSpPr>
        <p:spPr>
          <a:xfrm>
            <a:off x="5495099" y="458475"/>
            <a:ext cx="5892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pic>
        <p:nvPicPr>
          <p:cNvPr id="191" name="Google Shape;191;p30"/>
          <p:cNvPicPr preferRelativeResize="0"/>
          <p:nvPr/>
        </p:nvPicPr>
        <p:blipFill rotWithShape="1">
          <a:blip r:embed="rId3">
            <a:alphaModFix/>
          </a:blip>
          <a:srcRect r="58419"/>
          <a:stretch/>
        </p:blipFill>
        <p:spPr>
          <a:xfrm>
            <a:off x="484532" y="944339"/>
            <a:ext cx="2887067" cy="4005181"/>
          </a:xfrm>
          <a:prstGeom prst="rect">
            <a:avLst/>
          </a:prstGeom>
          <a:noFill/>
          <a:ln>
            <a:noFill/>
          </a:ln>
        </p:spPr>
      </p:pic>
      <p:pic>
        <p:nvPicPr>
          <p:cNvPr id="192" name="Google Shape;192;p30" descr="D:\Garrett\ch11\GA11_12.GIF"/>
          <p:cNvPicPr preferRelativeResize="0"/>
          <p:nvPr/>
        </p:nvPicPr>
        <p:blipFill rotWithShape="1">
          <a:blip r:embed="rId4">
            <a:alphaModFix/>
          </a:blip>
          <a:srcRect t="26646" r="32816" b="20236"/>
          <a:stretch/>
        </p:blipFill>
        <p:spPr>
          <a:xfrm>
            <a:off x="3851920" y="1084880"/>
            <a:ext cx="5068044" cy="3096344"/>
          </a:xfrm>
          <a:prstGeom prst="rect">
            <a:avLst/>
          </a:prstGeom>
          <a:noFill/>
          <a:ln>
            <a:noFill/>
          </a:ln>
        </p:spPr>
      </p:pic>
      <p:cxnSp>
        <p:nvCxnSpPr>
          <p:cNvPr id="193" name="Google Shape;193;p30"/>
          <p:cNvCxnSpPr/>
          <p:nvPr/>
        </p:nvCxnSpPr>
        <p:spPr>
          <a:xfrm rot="10800000">
            <a:off x="2004361" y="1779694"/>
            <a:ext cx="407400" cy="288000"/>
          </a:xfrm>
          <a:prstGeom prst="curvedConnector3">
            <a:avLst>
              <a:gd name="adj1" fmla="val 50000"/>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sp>
        <p:nvSpPr>
          <p:cNvPr id="194" name="Google Shape;194;p30"/>
          <p:cNvSpPr/>
          <p:nvPr/>
        </p:nvSpPr>
        <p:spPr>
          <a:xfrm>
            <a:off x="2411761" y="1923678"/>
            <a:ext cx="167379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60000"/>
                </a:solidFill>
                <a:latin typeface="Calibri"/>
                <a:ea typeface="Calibri"/>
                <a:cs typeface="Calibri"/>
                <a:sym typeface="Calibri"/>
              </a:rPr>
              <a:t>glycosidic bond</a:t>
            </a:r>
            <a:r>
              <a:rPr lang="en-US" sz="1800" b="1" i="0" u="none" strike="noStrike" cap="none">
                <a:solidFill>
                  <a:srgbClr val="E36C09"/>
                </a:solidFill>
                <a:latin typeface="Calibri"/>
                <a:ea typeface="Calibri"/>
                <a:cs typeface="Calibri"/>
                <a:sym typeface="Calibri"/>
              </a:rPr>
              <a:t> </a:t>
            </a:r>
            <a:endParaRPr sz="1400"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6799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0" y="0"/>
            <a:ext cx="2796629"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600">
                <a:latin typeface="Arial"/>
                <a:ea typeface="Arial"/>
                <a:cs typeface="Arial"/>
                <a:sym typeface="Arial"/>
              </a:rPr>
              <a:t>Nucleotides</a:t>
            </a:r>
            <a:endParaRPr sz="3600">
              <a:latin typeface="Arial"/>
              <a:ea typeface="Arial"/>
              <a:cs typeface="Arial"/>
              <a:sym typeface="Arial"/>
            </a:endParaRPr>
          </a:p>
        </p:txBody>
      </p:sp>
      <p:sp>
        <p:nvSpPr>
          <p:cNvPr id="201" name="Google Shape;201;p31"/>
          <p:cNvSpPr/>
          <p:nvPr/>
        </p:nvSpPr>
        <p:spPr>
          <a:xfrm>
            <a:off x="3908999" y="123994"/>
            <a:ext cx="1531188" cy="46166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nucleoside</a:t>
            </a:r>
            <a:endParaRPr sz="2200" b="0" i="0" u="none" strike="noStrike" cap="none">
              <a:solidFill>
                <a:schemeClr val="lt1"/>
              </a:solidFill>
              <a:latin typeface="Arial"/>
              <a:ea typeface="Arial"/>
              <a:cs typeface="Arial"/>
              <a:sym typeface="Arial"/>
            </a:endParaRPr>
          </a:p>
        </p:txBody>
      </p:sp>
      <p:sp>
        <p:nvSpPr>
          <p:cNvPr id="202" name="Google Shape;202;p31"/>
          <p:cNvSpPr/>
          <p:nvPr/>
        </p:nvSpPr>
        <p:spPr>
          <a:xfrm>
            <a:off x="5868167" y="123478"/>
            <a:ext cx="1512145" cy="461665"/>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phosphate</a:t>
            </a:r>
            <a:endParaRPr sz="2200" b="0" i="0" u="none" strike="noStrike" cap="none">
              <a:solidFill>
                <a:schemeClr val="lt1"/>
              </a:solidFill>
              <a:latin typeface="Arial"/>
              <a:ea typeface="Arial"/>
              <a:cs typeface="Arial"/>
              <a:sym typeface="Arial"/>
            </a:endParaRPr>
          </a:p>
        </p:txBody>
      </p:sp>
      <p:cxnSp>
        <p:nvCxnSpPr>
          <p:cNvPr id="203" name="Google Shape;203;p31"/>
          <p:cNvCxnSpPr>
            <a:stCxn id="201" idx="3"/>
            <a:endCxn id="202" idx="1"/>
          </p:cNvCxnSpPr>
          <p:nvPr/>
        </p:nvCxnSpPr>
        <p:spPr>
          <a:xfrm rot="10800000" flipH="1">
            <a:off x="5440187" y="354226"/>
            <a:ext cx="428100" cy="6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pic>
        <p:nvPicPr>
          <p:cNvPr id="204" name="Google Shape;204;p31"/>
          <p:cNvPicPr preferRelativeResize="0"/>
          <p:nvPr/>
        </p:nvPicPr>
        <p:blipFill rotWithShape="1">
          <a:blip r:embed="rId3">
            <a:alphaModFix/>
          </a:blip>
          <a:srcRect/>
          <a:stretch/>
        </p:blipFill>
        <p:spPr>
          <a:xfrm>
            <a:off x="14341" y="1491630"/>
            <a:ext cx="8820133" cy="2519597"/>
          </a:xfrm>
          <a:prstGeom prst="rect">
            <a:avLst/>
          </a:prstGeom>
          <a:noFill/>
          <a:ln>
            <a:noFill/>
          </a:ln>
        </p:spPr>
      </p:pic>
    </p:spTree>
    <p:extLst>
      <p:ext uri="{BB962C8B-B14F-4D97-AF65-F5344CB8AC3E}">
        <p14:creationId xmlns:p14="http://schemas.microsoft.com/office/powerpoint/2010/main" val="405464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txBox="1"/>
          <p:nvPr/>
        </p:nvSpPr>
        <p:spPr>
          <a:xfrm>
            <a:off x="4800600" y="228600"/>
            <a:ext cx="4191000" cy="4572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39"/>
          <p:cNvSpPr txBox="1"/>
          <p:nvPr/>
        </p:nvSpPr>
        <p:spPr>
          <a:xfrm>
            <a:off x="127000" y="228600"/>
            <a:ext cx="4191000" cy="4572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39"/>
          <p:cNvSpPr txBox="1">
            <a:spLocks noGrp="1"/>
          </p:cNvSpPr>
          <p:nvPr>
            <p:ph type="title"/>
          </p:nvPr>
        </p:nvSpPr>
        <p:spPr>
          <a:xfrm>
            <a:off x="1544637" y="400050"/>
            <a:ext cx="6237287" cy="5369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FF"/>
              </a:buClr>
              <a:buSzPts val="3200"/>
              <a:buFont typeface="Calibri"/>
              <a:buNone/>
            </a:pPr>
            <a:r>
              <a:rPr lang="ru" sz="3200" b="0" i="0" u="none">
                <a:solidFill>
                  <a:srgbClr val="0000FF"/>
                </a:solidFill>
                <a:latin typeface="Calibri"/>
                <a:ea typeface="Calibri"/>
                <a:cs typeface="Calibri"/>
                <a:sym typeface="Calibri"/>
              </a:rPr>
              <a:t>DNA                                     RNA</a:t>
            </a:r>
            <a:endParaRPr/>
          </a:p>
        </p:txBody>
      </p:sp>
      <p:grpSp>
        <p:nvGrpSpPr>
          <p:cNvPr id="372" name="Google Shape;372;p39"/>
          <p:cNvGrpSpPr/>
          <p:nvPr/>
        </p:nvGrpSpPr>
        <p:grpSpPr>
          <a:xfrm>
            <a:off x="660400" y="959644"/>
            <a:ext cx="7645400" cy="1601390"/>
            <a:chOff x="384" y="662"/>
            <a:chExt cx="4656" cy="1345"/>
          </a:xfrm>
        </p:grpSpPr>
        <p:grpSp>
          <p:nvGrpSpPr>
            <p:cNvPr id="373" name="Google Shape;373;p39"/>
            <p:cNvGrpSpPr/>
            <p:nvPr/>
          </p:nvGrpSpPr>
          <p:grpSpPr>
            <a:xfrm>
              <a:off x="864" y="662"/>
              <a:ext cx="976" cy="816"/>
              <a:chOff x="1088" y="1200"/>
              <a:chExt cx="976" cy="816"/>
            </a:xfrm>
          </p:grpSpPr>
          <p:sp>
            <p:nvSpPr>
              <p:cNvPr id="374" name="Google Shape;374;p39"/>
              <p:cNvSpPr/>
              <p:nvPr/>
            </p:nvSpPr>
            <p:spPr>
              <a:xfrm>
                <a:off x="1200" y="1404"/>
                <a:ext cx="672" cy="384"/>
              </a:xfrm>
              <a:prstGeom prst="pentagon">
                <a:avLst>
                  <a:gd name="hf" fmla="val 105146"/>
                  <a:gd name="vf" fmla="val 110557"/>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39"/>
              <p:cNvSpPr txBox="1"/>
              <p:nvPr/>
            </p:nvSpPr>
            <p:spPr>
              <a:xfrm>
                <a:off x="1416" y="1200"/>
                <a:ext cx="202" cy="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3200" b="1" i="0" u="none" strike="noStrike" cap="none">
                    <a:solidFill>
                      <a:schemeClr val="dk1"/>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grpSp>
            <p:nvGrpSpPr>
              <p:cNvPr id="376" name="Google Shape;376;p39"/>
              <p:cNvGrpSpPr/>
              <p:nvPr/>
            </p:nvGrpSpPr>
            <p:grpSpPr>
              <a:xfrm>
                <a:off x="1608" y="1500"/>
                <a:ext cx="304" cy="516"/>
                <a:chOff x="1536" y="1200"/>
                <a:chExt cx="304" cy="516"/>
              </a:xfrm>
            </p:grpSpPr>
            <p:cxnSp>
              <p:nvCxnSpPr>
                <p:cNvPr id="377" name="Google Shape;377;p39"/>
                <p:cNvCxnSpPr/>
                <p:nvPr/>
              </p:nvCxnSpPr>
              <p:spPr>
                <a:xfrm>
                  <a:off x="1664" y="1392"/>
                  <a:ext cx="8" cy="192"/>
                </a:xfrm>
                <a:prstGeom prst="straightConnector1">
                  <a:avLst/>
                </a:prstGeom>
                <a:noFill/>
                <a:ln w="12700" cap="flat" cmpd="sng">
                  <a:solidFill>
                    <a:schemeClr val="dk1"/>
                  </a:solidFill>
                  <a:prstDash val="solid"/>
                  <a:miter lim="800000"/>
                  <a:headEnd type="none" w="sm" len="sm"/>
                  <a:tailEnd type="none" w="sm" len="sm"/>
                </a:ln>
              </p:spPr>
            </p:cxnSp>
            <p:sp>
              <p:nvSpPr>
                <p:cNvPr id="378" name="Google Shape;378;p39"/>
                <p:cNvSpPr txBox="1"/>
                <p:nvPr/>
              </p:nvSpPr>
              <p:spPr>
                <a:xfrm>
                  <a:off x="1552" y="1504"/>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79" name="Google Shape;379;p39"/>
                <p:cNvSpPr txBox="1"/>
                <p:nvPr/>
              </p:nvSpPr>
              <p:spPr>
                <a:xfrm>
                  <a:off x="1536" y="1200"/>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grpSp>
          <p:sp>
            <p:nvSpPr>
              <p:cNvPr id="380" name="Google Shape;380;p39"/>
              <p:cNvSpPr txBox="1"/>
              <p:nvPr/>
            </p:nvSpPr>
            <p:spPr>
              <a:xfrm>
                <a:off x="1776" y="1676"/>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81" name="Google Shape;381;p39"/>
              <p:cNvCxnSpPr/>
              <p:nvPr/>
            </p:nvCxnSpPr>
            <p:spPr>
              <a:xfrm>
                <a:off x="1872" y="1596"/>
                <a:ext cx="0" cy="144"/>
              </a:xfrm>
              <a:prstGeom prst="straightConnector1">
                <a:avLst/>
              </a:prstGeom>
              <a:noFill/>
              <a:ln w="9525" cap="flat" cmpd="sng">
                <a:solidFill>
                  <a:schemeClr val="dk1"/>
                </a:solidFill>
                <a:prstDash val="solid"/>
                <a:miter lim="800000"/>
                <a:headEnd type="none" w="sm" len="sm"/>
                <a:tailEnd type="none" w="sm" len="sm"/>
              </a:ln>
            </p:spPr>
          </p:cxnSp>
          <p:cxnSp>
            <p:nvCxnSpPr>
              <p:cNvPr id="382" name="Google Shape;382;p39"/>
              <p:cNvCxnSpPr/>
              <p:nvPr/>
            </p:nvCxnSpPr>
            <p:spPr>
              <a:xfrm>
                <a:off x="1328" y="1692"/>
                <a:ext cx="16" cy="276"/>
              </a:xfrm>
              <a:prstGeom prst="straightConnector1">
                <a:avLst/>
              </a:prstGeom>
              <a:noFill/>
              <a:ln w="12700" cap="flat" cmpd="sng">
                <a:solidFill>
                  <a:schemeClr val="dk1"/>
                </a:solidFill>
                <a:prstDash val="solid"/>
                <a:miter lim="800000"/>
                <a:headEnd type="none" w="sm" len="sm"/>
                <a:tailEnd type="none" w="sm" len="sm"/>
              </a:ln>
            </p:spPr>
          </p:cxnSp>
          <p:sp>
            <p:nvSpPr>
              <p:cNvPr id="383" name="Google Shape;383;p39"/>
              <p:cNvSpPr txBox="1"/>
              <p:nvPr/>
            </p:nvSpPr>
            <p:spPr>
              <a:xfrm>
                <a:off x="1216" y="1528"/>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84" name="Google Shape;384;p39"/>
              <p:cNvCxnSpPr/>
              <p:nvPr/>
            </p:nvCxnSpPr>
            <p:spPr>
              <a:xfrm>
                <a:off x="1200" y="1452"/>
                <a:ext cx="8" cy="240"/>
              </a:xfrm>
              <a:prstGeom prst="straightConnector1">
                <a:avLst/>
              </a:prstGeom>
              <a:noFill/>
              <a:ln w="12700" cap="flat" cmpd="sng">
                <a:solidFill>
                  <a:schemeClr val="dk1"/>
                </a:solidFill>
                <a:prstDash val="solid"/>
                <a:miter lim="800000"/>
                <a:headEnd type="none" w="sm" len="sm"/>
                <a:tailEnd type="none" w="sm" len="sm"/>
              </a:ln>
            </p:spPr>
          </p:cxnSp>
          <p:sp>
            <p:nvSpPr>
              <p:cNvPr id="385" name="Google Shape;385;p39"/>
              <p:cNvSpPr txBox="1"/>
              <p:nvPr/>
            </p:nvSpPr>
            <p:spPr>
              <a:xfrm>
                <a:off x="1088" y="1612"/>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86" name="Google Shape;386;p39"/>
              <p:cNvSpPr txBox="1"/>
              <p:nvPr/>
            </p:nvSpPr>
            <p:spPr>
              <a:xfrm>
                <a:off x="1088" y="1268"/>
                <a:ext cx="432"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CH</a:t>
                </a:r>
                <a:r>
                  <a:rPr lang="ru" sz="1800" b="1" i="0" u="none" strike="noStrike" cap="none" baseline="-25000">
                    <a:solidFill>
                      <a:schemeClr val="dk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grpSp>
        <p:sp>
          <p:nvSpPr>
            <p:cNvPr id="387" name="Google Shape;387;p39"/>
            <p:cNvSpPr txBox="1"/>
            <p:nvPr/>
          </p:nvSpPr>
          <p:spPr>
            <a:xfrm>
              <a:off x="384" y="1526"/>
              <a:ext cx="1632" cy="4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ru" sz="1800" b="1" i="0" u="none" strike="noStrike" cap="none">
                  <a:solidFill>
                    <a:schemeClr val="dk1"/>
                  </a:solidFill>
                  <a:latin typeface="Arial"/>
                  <a:ea typeface="Arial"/>
                  <a:cs typeface="Arial"/>
                  <a:sym typeface="Arial"/>
                </a:rPr>
                <a:t>Deoxyribose sugar    </a:t>
              </a:r>
              <a:r>
                <a:rPr lang="ru" sz="2000" b="1" i="0" u="none" strike="noStrike" cap="none">
                  <a:solidFill>
                    <a:schemeClr val="dk1"/>
                  </a:solidFill>
                  <a:latin typeface="Times New Roman"/>
                  <a:ea typeface="Times New Roman"/>
                  <a:cs typeface="Times New Roman"/>
                  <a:sym typeface="Times New Roman"/>
                </a:rPr>
                <a:t>(</a:t>
              </a:r>
              <a:r>
                <a:rPr lang="ru" sz="1800" b="1" i="0" u="none" strike="noStrike" cap="none">
                  <a:solidFill>
                    <a:srgbClr val="FF0000"/>
                  </a:solidFill>
                  <a:latin typeface="Times New Roman"/>
                  <a:ea typeface="Times New Roman"/>
                  <a:cs typeface="Times New Roman"/>
                  <a:sym typeface="Times New Roman"/>
                </a:rPr>
                <a:t>O on C2 is missed</a:t>
              </a:r>
              <a:r>
                <a:rPr lang="ru" sz="2000" b="1" i="0" u="none" strike="noStrike" cap="none">
                  <a:solidFill>
                    <a:schemeClr val="dk1"/>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grpSp>
          <p:nvGrpSpPr>
            <p:cNvPr id="388" name="Google Shape;388;p39"/>
            <p:cNvGrpSpPr/>
            <p:nvPr/>
          </p:nvGrpSpPr>
          <p:grpSpPr>
            <a:xfrm>
              <a:off x="3968" y="758"/>
              <a:ext cx="976" cy="816"/>
              <a:chOff x="3872" y="1670"/>
              <a:chExt cx="976" cy="816"/>
            </a:xfrm>
          </p:grpSpPr>
          <p:sp>
            <p:nvSpPr>
              <p:cNvPr id="389" name="Google Shape;389;p39"/>
              <p:cNvSpPr/>
              <p:nvPr/>
            </p:nvSpPr>
            <p:spPr>
              <a:xfrm>
                <a:off x="3984" y="1874"/>
                <a:ext cx="672" cy="384"/>
              </a:xfrm>
              <a:prstGeom prst="pentagon">
                <a:avLst>
                  <a:gd name="hf" fmla="val 105146"/>
                  <a:gd name="vf" fmla="val 110557"/>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39"/>
              <p:cNvSpPr txBox="1"/>
              <p:nvPr/>
            </p:nvSpPr>
            <p:spPr>
              <a:xfrm>
                <a:off x="4200" y="1670"/>
                <a:ext cx="202" cy="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3200" b="1" i="0" u="none" strike="noStrike" cap="none">
                    <a:solidFill>
                      <a:schemeClr val="dk1"/>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cxnSp>
            <p:nvCxnSpPr>
              <p:cNvPr id="391" name="Google Shape;391;p39"/>
              <p:cNvCxnSpPr/>
              <p:nvPr/>
            </p:nvCxnSpPr>
            <p:spPr>
              <a:xfrm>
                <a:off x="4520" y="2162"/>
                <a:ext cx="8" cy="192"/>
              </a:xfrm>
              <a:prstGeom prst="straightConnector1">
                <a:avLst/>
              </a:prstGeom>
              <a:noFill/>
              <a:ln w="12700" cap="flat" cmpd="sng">
                <a:solidFill>
                  <a:schemeClr val="dk1"/>
                </a:solidFill>
                <a:prstDash val="solid"/>
                <a:miter lim="800000"/>
                <a:headEnd type="none" w="sm" len="sm"/>
                <a:tailEnd type="none" w="sm" len="sm"/>
              </a:ln>
            </p:spPr>
          </p:cxnSp>
          <p:sp>
            <p:nvSpPr>
              <p:cNvPr id="392" name="Google Shape;392;p39"/>
              <p:cNvSpPr txBox="1"/>
              <p:nvPr/>
            </p:nvSpPr>
            <p:spPr>
              <a:xfrm>
                <a:off x="4408" y="2274"/>
                <a:ext cx="344"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OH</a:t>
                </a:r>
                <a:endParaRPr sz="1400" b="0" i="0" u="none" strike="noStrike" cap="none">
                  <a:solidFill>
                    <a:srgbClr val="000000"/>
                  </a:solidFill>
                  <a:latin typeface="Arial"/>
                  <a:ea typeface="Arial"/>
                  <a:cs typeface="Arial"/>
                  <a:sym typeface="Arial"/>
                </a:endParaRPr>
              </a:p>
            </p:txBody>
          </p:sp>
          <p:sp>
            <p:nvSpPr>
              <p:cNvPr id="393" name="Google Shape;393;p39"/>
              <p:cNvSpPr txBox="1"/>
              <p:nvPr/>
            </p:nvSpPr>
            <p:spPr>
              <a:xfrm>
                <a:off x="4392" y="1970"/>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94" name="Google Shape;394;p39"/>
              <p:cNvSpPr txBox="1"/>
              <p:nvPr/>
            </p:nvSpPr>
            <p:spPr>
              <a:xfrm>
                <a:off x="4560" y="2146"/>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95" name="Google Shape;395;p39"/>
              <p:cNvCxnSpPr/>
              <p:nvPr/>
            </p:nvCxnSpPr>
            <p:spPr>
              <a:xfrm>
                <a:off x="4656" y="2066"/>
                <a:ext cx="0" cy="144"/>
              </a:xfrm>
              <a:prstGeom prst="straightConnector1">
                <a:avLst/>
              </a:prstGeom>
              <a:noFill/>
              <a:ln w="9525" cap="flat" cmpd="sng">
                <a:solidFill>
                  <a:schemeClr val="dk1"/>
                </a:solidFill>
                <a:prstDash val="solid"/>
                <a:miter lim="800000"/>
                <a:headEnd type="none" w="sm" len="sm"/>
                <a:tailEnd type="none" w="sm" len="sm"/>
              </a:ln>
            </p:spPr>
          </p:cxnSp>
          <p:cxnSp>
            <p:nvCxnSpPr>
              <p:cNvPr id="396" name="Google Shape;396;p39"/>
              <p:cNvCxnSpPr/>
              <p:nvPr/>
            </p:nvCxnSpPr>
            <p:spPr>
              <a:xfrm>
                <a:off x="4112" y="2162"/>
                <a:ext cx="16" cy="276"/>
              </a:xfrm>
              <a:prstGeom prst="straightConnector1">
                <a:avLst/>
              </a:prstGeom>
              <a:noFill/>
              <a:ln w="12700" cap="flat" cmpd="sng">
                <a:solidFill>
                  <a:schemeClr val="dk1"/>
                </a:solidFill>
                <a:prstDash val="solid"/>
                <a:miter lim="800000"/>
                <a:headEnd type="none" w="sm" len="sm"/>
                <a:tailEnd type="none" w="sm" len="sm"/>
              </a:ln>
            </p:spPr>
          </p:cxnSp>
          <p:sp>
            <p:nvSpPr>
              <p:cNvPr id="397" name="Google Shape;397;p39"/>
              <p:cNvSpPr txBox="1"/>
              <p:nvPr/>
            </p:nvSpPr>
            <p:spPr>
              <a:xfrm>
                <a:off x="4000" y="1998"/>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98" name="Google Shape;398;p39"/>
              <p:cNvCxnSpPr/>
              <p:nvPr/>
            </p:nvCxnSpPr>
            <p:spPr>
              <a:xfrm>
                <a:off x="3984" y="1922"/>
                <a:ext cx="8" cy="240"/>
              </a:xfrm>
              <a:prstGeom prst="straightConnector1">
                <a:avLst/>
              </a:prstGeom>
              <a:noFill/>
              <a:ln w="12700" cap="flat" cmpd="sng">
                <a:solidFill>
                  <a:schemeClr val="dk1"/>
                </a:solidFill>
                <a:prstDash val="solid"/>
                <a:miter lim="800000"/>
                <a:headEnd type="none" w="sm" len="sm"/>
                <a:tailEnd type="none" w="sm" len="sm"/>
              </a:ln>
            </p:spPr>
          </p:cxnSp>
          <p:sp>
            <p:nvSpPr>
              <p:cNvPr id="399" name="Google Shape;399;p39"/>
              <p:cNvSpPr txBox="1"/>
              <p:nvPr/>
            </p:nvSpPr>
            <p:spPr>
              <a:xfrm>
                <a:off x="3872" y="2082"/>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400" name="Google Shape;400;p39"/>
              <p:cNvSpPr txBox="1"/>
              <p:nvPr/>
            </p:nvSpPr>
            <p:spPr>
              <a:xfrm>
                <a:off x="3872" y="1738"/>
                <a:ext cx="432"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CH</a:t>
                </a:r>
                <a:r>
                  <a:rPr lang="ru" sz="1800" b="1" i="0" u="none" strike="noStrike" cap="none" baseline="-25000">
                    <a:solidFill>
                      <a:schemeClr val="dk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grpSp>
        <p:sp>
          <p:nvSpPr>
            <p:cNvPr id="401" name="Google Shape;401;p39"/>
            <p:cNvSpPr txBox="1"/>
            <p:nvPr/>
          </p:nvSpPr>
          <p:spPr>
            <a:xfrm>
              <a:off x="3888" y="1584"/>
              <a:ext cx="1152" cy="4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ru" sz="1800" b="1" i="0" u="none" strike="noStrike" cap="none">
                  <a:solidFill>
                    <a:schemeClr val="dk1"/>
                  </a:solidFill>
                  <a:latin typeface="Arial"/>
                  <a:ea typeface="Arial"/>
                  <a:cs typeface="Arial"/>
                  <a:sym typeface="Arial"/>
                </a:rPr>
                <a:t>Ribose sugar </a:t>
              </a:r>
              <a:r>
                <a:rPr lang="ru" sz="2000" b="1" i="0" u="none" strike="noStrike" cap="none">
                  <a:solidFill>
                    <a:schemeClr val="dk1"/>
                  </a:solidFill>
                  <a:latin typeface="Arial"/>
                  <a:ea typeface="Arial"/>
                  <a:cs typeface="Arial"/>
                  <a:sym typeface="Arial"/>
                </a:rPr>
                <a:t>(</a:t>
              </a:r>
              <a:r>
                <a:rPr lang="ru" sz="2000" b="1" i="0" u="none" strike="noStrike" cap="none">
                  <a:solidFill>
                    <a:srgbClr val="FF0000"/>
                  </a:solidFill>
                  <a:latin typeface="Arial"/>
                  <a:ea typeface="Arial"/>
                  <a:cs typeface="Arial"/>
                  <a:sym typeface="Arial"/>
                </a:rPr>
                <a:t>no missed O</a:t>
              </a:r>
              <a:r>
                <a:rPr lang="ru" sz="20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402" name="Google Shape;402;p39"/>
          <p:cNvSpPr txBox="1"/>
          <p:nvPr/>
        </p:nvSpPr>
        <p:spPr>
          <a:xfrm>
            <a:off x="5842000" y="2743200"/>
            <a:ext cx="2743200" cy="3893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800"/>
              <a:buFont typeface="Arial"/>
              <a:buNone/>
            </a:pPr>
            <a:r>
              <a:rPr lang="ru" sz="2800" b="1" i="0" u="sng" strike="noStrike" cap="none">
                <a:solidFill>
                  <a:srgbClr val="FF0000"/>
                </a:solidFill>
                <a:latin typeface="Arial"/>
                <a:ea typeface="Arial"/>
                <a:cs typeface="Arial"/>
                <a:sym typeface="Arial"/>
              </a:rPr>
              <a:t>R</a:t>
            </a:r>
            <a:r>
              <a:rPr lang="ru" sz="2000" b="1" i="0" u="none" strike="noStrike" cap="none">
                <a:solidFill>
                  <a:schemeClr val="dk1"/>
                </a:solidFill>
                <a:latin typeface="Arial"/>
                <a:ea typeface="Arial"/>
                <a:cs typeface="Arial"/>
                <a:sym typeface="Arial"/>
              </a:rPr>
              <a:t>ibo-</a:t>
            </a:r>
            <a:r>
              <a:rPr lang="ru" sz="2800" b="1" i="0" u="sng" strike="noStrike" cap="none">
                <a:solidFill>
                  <a:srgbClr val="FF0000"/>
                </a:solidFill>
                <a:latin typeface="Arial"/>
                <a:ea typeface="Arial"/>
                <a:cs typeface="Arial"/>
                <a:sym typeface="Arial"/>
              </a:rPr>
              <a:t>N</a:t>
            </a:r>
            <a:r>
              <a:rPr lang="ru" sz="2000" b="1" i="0" u="none" strike="noStrike" cap="none">
                <a:solidFill>
                  <a:schemeClr val="dk1"/>
                </a:solidFill>
                <a:latin typeface="Arial"/>
                <a:ea typeface="Arial"/>
                <a:cs typeface="Arial"/>
                <a:sym typeface="Arial"/>
              </a:rPr>
              <a:t>ucleic-</a:t>
            </a:r>
            <a:r>
              <a:rPr lang="ru" sz="2800" b="1" i="0" u="sng" strike="noStrike" cap="none">
                <a:solidFill>
                  <a:srgbClr val="FF0000"/>
                </a:solidFill>
                <a:latin typeface="Arial"/>
                <a:ea typeface="Arial"/>
                <a:cs typeface="Arial"/>
                <a:sym typeface="Arial"/>
              </a:rPr>
              <a:t>A</a:t>
            </a:r>
            <a:r>
              <a:rPr lang="ru" sz="2000" b="1" i="0" u="none" strike="noStrike" cap="none">
                <a:solidFill>
                  <a:schemeClr val="dk1"/>
                </a:solidFill>
                <a:latin typeface="Arial"/>
                <a:ea typeface="Arial"/>
                <a:cs typeface="Arial"/>
                <a:sym typeface="Arial"/>
              </a:rPr>
              <a:t>cid</a:t>
            </a:r>
            <a:endParaRPr sz="1400" b="0" i="0" u="none" strike="noStrike" cap="none">
              <a:solidFill>
                <a:srgbClr val="000000"/>
              </a:solidFill>
              <a:latin typeface="Arial"/>
              <a:ea typeface="Arial"/>
              <a:cs typeface="Arial"/>
              <a:sym typeface="Arial"/>
            </a:endParaRPr>
          </a:p>
        </p:txBody>
      </p:sp>
      <p:sp>
        <p:nvSpPr>
          <p:cNvPr id="403" name="Google Shape;403;p39"/>
          <p:cNvSpPr txBox="1"/>
          <p:nvPr/>
        </p:nvSpPr>
        <p:spPr>
          <a:xfrm>
            <a:off x="279400" y="2743200"/>
            <a:ext cx="3505200" cy="3893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800"/>
              <a:buFont typeface="Arial"/>
              <a:buNone/>
            </a:pPr>
            <a:r>
              <a:rPr lang="ru" sz="2800" b="1" i="0" u="sng" strike="noStrike" cap="none">
                <a:solidFill>
                  <a:srgbClr val="FF0000"/>
                </a:solidFill>
                <a:latin typeface="Arial"/>
                <a:ea typeface="Arial"/>
                <a:cs typeface="Arial"/>
                <a:sym typeface="Arial"/>
              </a:rPr>
              <a:t>D</a:t>
            </a:r>
            <a:r>
              <a:rPr lang="ru" sz="2000" b="1" i="0" u="none" strike="noStrike" cap="none">
                <a:solidFill>
                  <a:schemeClr val="dk1"/>
                </a:solidFill>
                <a:latin typeface="Arial"/>
                <a:ea typeface="Arial"/>
                <a:cs typeface="Arial"/>
                <a:sym typeface="Arial"/>
              </a:rPr>
              <a:t>eoxiribo-</a:t>
            </a:r>
            <a:r>
              <a:rPr lang="ru" sz="2800" b="1" i="0" u="sng" strike="noStrike" cap="none">
                <a:solidFill>
                  <a:srgbClr val="FF0000"/>
                </a:solidFill>
                <a:latin typeface="Arial"/>
                <a:ea typeface="Arial"/>
                <a:cs typeface="Arial"/>
                <a:sym typeface="Arial"/>
              </a:rPr>
              <a:t>N</a:t>
            </a:r>
            <a:r>
              <a:rPr lang="ru" sz="2000" b="1" i="0" u="none" strike="noStrike" cap="none">
                <a:solidFill>
                  <a:schemeClr val="dk1"/>
                </a:solidFill>
                <a:latin typeface="Arial"/>
                <a:ea typeface="Arial"/>
                <a:cs typeface="Arial"/>
                <a:sym typeface="Arial"/>
              </a:rPr>
              <a:t>ucleic-</a:t>
            </a:r>
            <a:r>
              <a:rPr lang="ru" sz="2800" b="1" i="0" u="sng" strike="noStrike" cap="none">
                <a:solidFill>
                  <a:srgbClr val="FF0000"/>
                </a:solidFill>
                <a:latin typeface="Arial"/>
                <a:ea typeface="Arial"/>
                <a:cs typeface="Arial"/>
                <a:sym typeface="Arial"/>
              </a:rPr>
              <a:t>A</a:t>
            </a:r>
            <a:r>
              <a:rPr lang="ru" sz="2000" b="1" i="0" u="none" strike="noStrike" cap="none">
                <a:solidFill>
                  <a:schemeClr val="dk1"/>
                </a:solidFill>
                <a:latin typeface="Arial"/>
                <a:ea typeface="Arial"/>
                <a:cs typeface="Arial"/>
                <a:sym typeface="Arial"/>
              </a:rPr>
              <a:t>cid</a:t>
            </a:r>
            <a:endParaRPr sz="1400" b="0" i="0" u="none" strike="noStrike" cap="none">
              <a:solidFill>
                <a:srgbClr val="000000"/>
              </a:solidFill>
              <a:latin typeface="Arial"/>
              <a:ea typeface="Arial"/>
              <a:cs typeface="Arial"/>
              <a:sym typeface="Arial"/>
            </a:endParaRPr>
          </a:p>
        </p:txBody>
      </p:sp>
      <p:grpSp>
        <p:nvGrpSpPr>
          <p:cNvPr id="404" name="Google Shape;404;p39"/>
          <p:cNvGrpSpPr/>
          <p:nvPr/>
        </p:nvGrpSpPr>
        <p:grpSpPr>
          <a:xfrm>
            <a:off x="279400" y="3359944"/>
            <a:ext cx="8686800" cy="354806"/>
            <a:chOff x="144" y="2678"/>
            <a:chExt cx="5472" cy="298"/>
          </a:xfrm>
        </p:grpSpPr>
        <p:sp>
          <p:nvSpPr>
            <p:cNvPr id="405" name="Google Shape;405;p39"/>
            <p:cNvSpPr txBox="1"/>
            <p:nvPr/>
          </p:nvSpPr>
          <p:spPr>
            <a:xfrm>
              <a:off x="3168" y="2678"/>
              <a:ext cx="2448"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Single stranded nucleic acid</a:t>
              </a:r>
              <a:endParaRPr sz="1400" b="0" i="0" u="none" strike="noStrike" cap="none">
                <a:solidFill>
                  <a:srgbClr val="000000"/>
                </a:solidFill>
                <a:latin typeface="Arial"/>
                <a:ea typeface="Arial"/>
                <a:cs typeface="Arial"/>
                <a:sym typeface="Arial"/>
              </a:endParaRPr>
            </a:p>
          </p:txBody>
        </p:sp>
        <p:sp>
          <p:nvSpPr>
            <p:cNvPr id="406" name="Google Shape;406;p39"/>
            <p:cNvSpPr txBox="1"/>
            <p:nvPr/>
          </p:nvSpPr>
          <p:spPr>
            <a:xfrm>
              <a:off x="144" y="2726"/>
              <a:ext cx="2400"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Double stranded nucleic acid</a:t>
              </a:r>
              <a:endParaRPr sz="1400" b="0" i="0" u="none" strike="noStrike" cap="none">
                <a:solidFill>
                  <a:srgbClr val="000000"/>
                </a:solidFill>
                <a:latin typeface="Arial"/>
                <a:ea typeface="Arial"/>
                <a:cs typeface="Arial"/>
                <a:sym typeface="Arial"/>
              </a:endParaRPr>
            </a:p>
          </p:txBody>
        </p:sp>
      </p:grpSp>
      <p:grpSp>
        <p:nvGrpSpPr>
          <p:cNvPr id="407" name="Google Shape;407;p39"/>
          <p:cNvGrpSpPr/>
          <p:nvPr/>
        </p:nvGrpSpPr>
        <p:grpSpPr>
          <a:xfrm>
            <a:off x="965200" y="3886200"/>
            <a:ext cx="7467600" cy="342900"/>
            <a:chOff x="576" y="3120"/>
            <a:chExt cx="4704" cy="288"/>
          </a:xfrm>
        </p:grpSpPr>
        <p:sp>
          <p:nvSpPr>
            <p:cNvPr id="408" name="Google Shape;408;p39"/>
            <p:cNvSpPr txBox="1"/>
            <p:nvPr/>
          </p:nvSpPr>
          <p:spPr>
            <a:xfrm>
              <a:off x="576" y="3158"/>
              <a:ext cx="1584"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Bases: A, G, C, </a:t>
              </a:r>
              <a:r>
                <a:rPr lang="ru" sz="2000" b="1" i="0" u="none" strike="noStrike" cap="none">
                  <a:solidFill>
                    <a:srgbClr val="FF0000"/>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409" name="Google Shape;409;p39"/>
            <p:cNvSpPr txBox="1"/>
            <p:nvPr/>
          </p:nvSpPr>
          <p:spPr>
            <a:xfrm>
              <a:off x="3648" y="3120"/>
              <a:ext cx="1632"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Bases: A, G, C, </a:t>
              </a:r>
              <a:r>
                <a:rPr lang="ru" sz="2000" b="1" i="0" u="none" strike="noStrike" cap="none">
                  <a:solidFill>
                    <a:srgbClr val="FF0000"/>
                  </a:solidFill>
                  <a:latin typeface="Arial"/>
                  <a:ea typeface="Arial"/>
                  <a:cs typeface="Arial"/>
                  <a:sym typeface="Arial"/>
                </a:rPr>
                <a:t>U</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096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 calcmode="lin" valueType="num">
                                      <p:cBhvr additive="base">
                                        <p:cTn id="7" dur="500"/>
                                        <p:tgtEl>
                                          <p:spTgt spid="4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2"/>
                                        </p:tgtEl>
                                        <p:attrNameLst>
                                          <p:attrName>style.visibility</p:attrName>
                                        </p:attrNameLst>
                                      </p:cBhvr>
                                      <p:to>
                                        <p:strVal val="visible"/>
                                      </p:to>
                                    </p:set>
                                    <p:anim calcmode="lin" valueType="num">
                                      <p:cBhvr additive="base">
                                        <p:cTn id="12" dur="500"/>
                                        <p:tgtEl>
                                          <p:spTgt spid="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p:nvPr/>
        </p:nvSpPr>
        <p:spPr>
          <a:xfrm>
            <a:off x="0" y="0"/>
            <a:ext cx="2796629"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509"/>
              <a:buFont typeface="Calibri"/>
              <a:buNone/>
            </a:pPr>
            <a:r>
              <a:rPr lang="en-US" sz="3509" b="0" i="0" u="none" strike="noStrike" cap="none">
                <a:solidFill>
                  <a:schemeClr val="dk1"/>
                </a:solidFill>
                <a:latin typeface="Arial"/>
                <a:ea typeface="Arial"/>
                <a:cs typeface="Arial"/>
                <a:sym typeface="Arial"/>
              </a:rPr>
              <a:t>DNA</a:t>
            </a:r>
            <a:endParaRPr sz="3509" b="0" i="0" u="none" strike="noStrike" cap="none">
              <a:solidFill>
                <a:schemeClr val="dk1"/>
              </a:solidFill>
              <a:latin typeface="Arial"/>
              <a:ea typeface="Arial"/>
              <a:cs typeface="Arial"/>
              <a:sym typeface="Arial"/>
            </a:endParaRPr>
          </a:p>
        </p:txBody>
      </p:sp>
      <p:pic>
        <p:nvPicPr>
          <p:cNvPr id="234" name="Google Shape;234;p34"/>
          <p:cNvPicPr preferRelativeResize="0"/>
          <p:nvPr/>
        </p:nvPicPr>
        <p:blipFill rotWithShape="1">
          <a:blip r:embed="rId3">
            <a:alphaModFix/>
          </a:blip>
          <a:srcRect r="78760"/>
          <a:stretch/>
        </p:blipFill>
        <p:spPr>
          <a:xfrm>
            <a:off x="102862" y="2931789"/>
            <a:ext cx="1179838" cy="1765235"/>
          </a:xfrm>
          <a:prstGeom prst="rect">
            <a:avLst/>
          </a:prstGeom>
          <a:noFill/>
          <a:ln>
            <a:noFill/>
          </a:ln>
        </p:spPr>
      </p:pic>
      <p:pic>
        <p:nvPicPr>
          <p:cNvPr id="235" name="Google Shape;235;p34" descr="DNA2"/>
          <p:cNvPicPr preferRelativeResize="0"/>
          <p:nvPr/>
        </p:nvPicPr>
        <p:blipFill rotWithShape="1">
          <a:blip r:embed="rId4">
            <a:alphaModFix/>
          </a:blip>
          <a:srcRect l="7416" r="11122"/>
          <a:stretch/>
        </p:blipFill>
        <p:spPr>
          <a:xfrm>
            <a:off x="6588224" y="277913"/>
            <a:ext cx="1653227" cy="2520280"/>
          </a:xfrm>
          <a:prstGeom prst="rect">
            <a:avLst/>
          </a:prstGeom>
          <a:noFill/>
          <a:ln>
            <a:noFill/>
          </a:ln>
        </p:spPr>
      </p:pic>
      <p:sp>
        <p:nvSpPr>
          <p:cNvPr id="236" name="Google Shape;236;p34"/>
          <p:cNvSpPr/>
          <p:nvPr/>
        </p:nvSpPr>
        <p:spPr>
          <a:xfrm>
            <a:off x="5580983" y="1059582"/>
            <a:ext cx="895350"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one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helical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turn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34 Å</a:t>
            </a:r>
            <a:endParaRPr sz="1800" b="0" i="0" u="none" strike="noStrike" cap="none">
              <a:solidFill>
                <a:srgbClr val="000000"/>
              </a:solidFill>
              <a:latin typeface="Arial"/>
              <a:ea typeface="Arial"/>
              <a:cs typeface="Arial"/>
              <a:sym typeface="Arial"/>
            </a:endParaRPr>
          </a:p>
        </p:txBody>
      </p:sp>
      <p:pic>
        <p:nvPicPr>
          <p:cNvPr id="237" name="Google Shape;237;p34"/>
          <p:cNvPicPr preferRelativeResize="0"/>
          <p:nvPr/>
        </p:nvPicPr>
        <p:blipFill rotWithShape="1">
          <a:blip r:embed="rId5">
            <a:alphaModFix/>
          </a:blip>
          <a:srcRect l="23634" r="22147"/>
          <a:stretch/>
        </p:blipFill>
        <p:spPr>
          <a:xfrm>
            <a:off x="776897" y="771551"/>
            <a:ext cx="3170226" cy="1872207"/>
          </a:xfrm>
          <a:prstGeom prst="rect">
            <a:avLst/>
          </a:prstGeom>
          <a:noFill/>
          <a:ln>
            <a:noFill/>
          </a:ln>
        </p:spPr>
      </p:pic>
      <p:pic>
        <p:nvPicPr>
          <p:cNvPr id="238" name="Google Shape;238;p34"/>
          <p:cNvPicPr preferRelativeResize="0"/>
          <p:nvPr/>
        </p:nvPicPr>
        <p:blipFill rotWithShape="1">
          <a:blip r:embed="rId6">
            <a:alphaModFix/>
          </a:blip>
          <a:srcRect l="80298"/>
          <a:stretch/>
        </p:blipFill>
        <p:spPr>
          <a:xfrm>
            <a:off x="4037296" y="843558"/>
            <a:ext cx="1064195" cy="1872207"/>
          </a:xfrm>
          <a:prstGeom prst="rect">
            <a:avLst/>
          </a:prstGeom>
          <a:noFill/>
          <a:ln>
            <a:noFill/>
          </a:ln>
        </p:spPr>
      </p:pic>
      <p:pic>
        <p:nvPicPr>
          <p:cNvPr id="239" name="Google Shape;239;p34"/>
          <p:cNvPicPr preferRelativeResize="0"/>
          <p:nvPr/>
        </p:nvPicPr>
        <p:blipFill rotWithShape="1">
          <a:blip r:embed="rId7">
            <a:alphaModFix/>
          </a:blip>
          <a:srcRect l="25380"/>
          <a:stretch/>
        </p:blipFill>
        <p:spPr>
          <a:xfrm>
            <a:off x="1213769" y="2923495"/>
            <a:ext cx="4144971" cy="1765235"/>
          </a:xfrm>
          <a:prstGeom prst="rect">
            <a:avLst/>
          </a:prstGeom>
          <a:noFill/>
          <a:ln>
            <a:noFill/>
          </a:ln>
        </p:spPr>
      </p:pic>
      <p:cxnSp>
        <p:nvCxnSpPr>
          <p:cNvPr id="240" name="Google Shape;240;p34"/>
          <p:cNvCxnSpPr/>
          <p:nvPr/>
        </p:nvCxnSpPr>
        <p:spPr>
          <a:xfrm>
            <a:off x="6317583" y="277913"/>
            <a:ext cx="381000" cy="0"/>
          </a:xfrm>
          <a:prstGeom prst="straightConnector1">
            <a:avLst/>
          </a:prstGeom>
          <a:noFill/>
          <a:ln w="9525" cap="flat" cmpd="sng">
            <a:solidFill>
              <a:schemeClr val="dk1"/>
            </a:solidFill>
            <a:prstDash val="solid"/>
            <a:round/>
            <a:headEnd type="none" w="sm" len="sm"/>
            <a:tailEnd type="none" w="sm" len="sm"/>
          </a:ln>
        </p:spPr>
      </p:cxnSp>
      <p:cxnSp>
        <p:nvCxnSpPr>
          <p:cNvPr id="241" name="Google Shape;241;p34"/>
          <p:cNvCxnSpPr/>
          <p:nvPr/>
        </p:nvCxnSpPr>
        <p:spPr>
          <a:xfrm>
            <a:off x="6300192" y="2715766"/>
            <a:ext cx="381000" cy="0"/>
          </a:xfrm>
          <a:prstGeom prst="straightConnector1">
            <a:avLst/>
          </a:prstGeom>
          <a:noFill/>
          <a:ln w="9525" cap="flat" cmpd="sng">
            <a:solidFill>
              <a:schemeClr val="dk1"/>
            </a:solidFill>
            <a:prstDash val="solid"/>
            <a:round/>
            <a:headEnd type="none" w="sm" len="sm"/>
            <a:tailEnd type="none" w="sm" len="sm"/>
          </a:ln>
        </p:spPr>
      </p:cxnSp>
      <p:cxnSp>
        <p:nvCxnSpPr>
          <p:cNvPr id="242" name="Google Shape;242;p34"/>
          <p:cNvCxnSpPr/>
          <p:nvPr/>
        </p:nvCxnSpPr>
        <p:spPr>
          <a:xfrm>
            <a:off x="6476333" y="277913"/>
            <a:ext cx="0" cy="2437853"/>
          </a:xfrm>
          <a:prstGeom prst="straightConnector1">
            <a:avLst/>
          </a:prstGeom>
          <a:noFill/>
          <a:ln w="9525" cap="flat" cmpd="sng">
            <a:solidFill>
              <a:schemeClr val="dk1"/>
            </a:solidFill>
            <a:prstDash val="solid"/>
            <a:round/>
            <a:headEnd type="triangle" w="med" len="med"/>
            <a:tailEnd type="triangle" w="med" len="med"/>
          </a:ln>
        </p:spPr>
      </p:cxnSp>
      <p:cxnSp>
        <p:nvCxnSpPr>
          <p:cNvPr id="243" name="Google Shape;243;p34"/>
          <p:cNvCxnSpPr/>
          <p:nvPr/>
        </p:nvCxnSpPr>
        <p:spPr>
          <a:xfrm>
            <a:off x="8241451" y="277913"/>
            <a:ext cx="381000" cy="0"/>
          </a:xfrm>
          <a:prstGeom prst="straightConnector1">
            <a:avLst/>
          </a:prstGeom>
          <a:noFill/>
          <a:ln w="9525" cap="flat" cmpd="sng">
            <a:solidFill>
              <a:schemeClr val="dk1"/>
            </a:solidFill>
            <a:prstDash val="solid"/>
            <a:round/>
            <a:headEnd type="none" w="sm" len="sm"/>
            <a:tailEnd type="none" w="sm" len="sm"/>
          </a:ln>
        </p:spPr>
      </p:cxnSp>
      <p:cxnSp>
        <p:nvCxnSpPr>
          <p:cNvPr id="244" name="Google Shape;244;p34"/>
          <p:cNvCxnSpPr/>
          <p:nvPr/>
        </p:nvCxnSpPr>
        <p:spPr>
          <a:xfrm>
            <a:off x="8223448" y="1347614"/>
            <a:ext cx="381000" cy="0"/>
          </a:xfrm>
          <a:prstGeom prst="straightConnector1">
            <a:avLst/>
          </a:prstGeom>
          <a:noFill/>
          <a:ln w="9525" cap="flat" cmpd="sng">
            <a:solidFill>
              <a:schemeClr val="dk1"/>
            </a:solidFill>
            <a:prstDash val="solid"/>
            <a:round/>
            <a:headEnd type="none" w="sm" len="sm"/>
            <a:tailEnd type="none" w="sm" len="sm"/>
          </a:ln>
        </p:spPr>
      </p:cxnSp>
      <p:cxnSp>
        <p:nvCxnSpPr>
          <p:cNvPr id="245" name="Google Shape;245;p34"/>
          <p:cNvCxnSpPr/>
          <p:nvPr/>
        </p:nvCxnSpPr>
        <p:spPr>
          <a:xfrm>
            <a:off x="8244408" y="1500014"/>
            <a:ext cx="381000" cy="0"/>
          </a:xfrm>
          <a:prstGeom prst="straightConnector1">
            <a:avLst/>
          </a:prstGeom>
          <a:noFill/>
          <a:ln w="9525" cap="flat" cmpd="sng">
            <a:solidFill>
              <a:schemeClr val="dk1"/>
            </a:solidFill>
            <a:prstDash val="solid"/>
            <a:round/>
            <a:headEnd type="none" w="sm" len="sm"/>
            <a:tailEnd type="none" w="sm" len="sm"/>
          </a:ln>
        </p:spPr>
      </p:cxnSp>
      <p:cxnSp>
        <p:nvCxnSpPr>
          <p:cNvPr id="246" name="Google Shape;246;p34"/>
          <p:cNvCxnSpPr/>
          <p:nvPr/>
        </p:nvCxnSpPr>
        <p:spPr>
          <a:xfrm>
            <a:off x="8223448" y="2250207"/>
            <a:ext cx="381000" cy="0"/>
          </a:xfrm>
          <a:prstGeom prst="straightConnector1">
            <a:avLst/>
          </a:prstGeom>
          <a:noFill/>
          <a:ln w="9525" cap="flat" cmpd="sng">
            <a:solidFill>
              <a:schemeClr val="dk1"/>
            </a:solidFill>
            <a:prstDash val="solid"/>
            <a:round/>
            <a:headEnd type="none" w="sm" len="sm"/>
            <a:tailEnd type="none" w="sm" len="sm"/>
          </a:ln>
        </p:spPr>
      </p:cxnSp>
      <p:cxnSp>
        <p:nvCxnSpPr>
          <p:cNvPr id="247" name="Google Shape;247;p34"/>
          <p:cNvCxnSpPr/>
          <p:nvPr/>
        </p:nvCxnSpPr>
        <p:spPr>
          <a:xfrm>
            <a:off x="8434908" y="297954"/>
            <a:ext cx="0" cy="1049660"/>
          </a:xfrm>
          <a:prstGeom prst="straightConnector1">
            <a:avLst/>
          </a:prstGeom>
          <a:noFill/>
          <a:ln w="9525" cap="flat" cmpd="sng">
            <a:solidFill>
              <a:schemeClr val="dk1"/>
            </a:solidFill>
            <a:prstDash val="solid"/>
            <a:round/>
            <a:headEnd type="triangle" w="med" len="med"/>
            <a:tailEnd type="triangle" w="med" len="med"/>
          </a:ln>
        </p:spPr>
      </p:cxnSp>
      <p:cxnSp>
        <p:nvCxnSpPr>
          <p:cNvPr id="248" name="Google Shape;248;p34"/>
          <p:cNvCxnSpPr/>
          <p:nvPr/>
        </p:nvCxnSpPr>
        <p:spPr>
          <a:xfrm>
            <a:off x="8431950" y="1496839"/>
            <a:ext cx="2957" cy="753368"/>
          </a:xfrm>
          <a:prstGeom prst="straightConnector1">
            <a:avLst/>
          </a:prstGeom>
          <a:noFill/>
          <a:ln w="9525" cap="flat" cmpd="sng">
            <a:solidFill>
              <a:schemeClr val="dk1"/>
            </a:solidFill>
            <a:prstDash val="solid"/>
            <a:round/>
            <a:headEnd type="triangle" w="med" len="med"/>
            <a:tailEnd type="triangle" w="med" len="med"/>
          </a:ln>
        </p:spPr>
      </p:cxnSp>
      <p:sp>
        <p:nvSpPr>
          <p:cNvPr id="249" name="Google Shape;249;p34"/>
          <p:cNvSpPr/>
          <p:nvPr/>
        </p:nvSpPr>
        <p:spPr>
          <a:xfrm>
            <a:off x="8316416" y="297954"/>
            <a:ext cx="94607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major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groove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12 Å</a:t>
            </a:r>
            <a:endParaRPr sz="1400" b="0" i="0" u="none" strike="noStrike" cap="none">
              <a:solidFill>
                <a:srgbClr val="000000"/>
              </a:solidFill>
              <a:latin typeface="Arial"/>
              <a:ea typeface="Arial"/>
              <a:cs typeface="Arial"/>
              <a:sym typeface="Arial"/>
            </a:endParaRPr>
          </a:p>
        </p:txBody>
      </p:sp>
      <p:sp>
        <p:nvSpPr>
          <p:cNvPr id="250" name="Google Shape;250;p34"/>
          <p:cNvSpPr/>
          <p:nvPr/>
        </p:nvSpPr>
        <p:spPr>
          <a:xfrm>
            <a:off x="8364140" y="1411858"/>
            <a:ext cx="91784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minor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groove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6 Å</a:t>
            </a:r>
            <a:endParaRPr sz="1400" b="0" i="0" u="none" strike="noStrike" cap="none">
              <a:solidFill>
                <a:srgbClr val="000000"/>
              </a:solidFill>
              <a:latin typeface="Arial"/>
              <a:ea typeface="Arial"/>
              <a:cs typeface="Arial"/>
              <a:sym typeface="Arial"/>
            </a:endParaRPr>
          </a:p>
        </p:txBody>
      </p:sp>
      <p:pic>
        <p:nvPicPr>
          <p:cNvPr id="251" name="Google Shape;251;p34" descr="nucleosome 2"/>
          <p:cNvPicPr preferRelativeResize="0"/>
          <p:nvPr/>
        </p:nvPicPr>
        <p:blipFill rotWithShape="1">
          <a:blip r:embed="rId8">
            <a:alphaModFix/>
          </a:blip>
          <a:srcRect l="5999" r="5999"/>
          <a:stretch/>
        </p:blipFill>
        <p:spPr>
          <a:xfrm>
            <a:off x="6224064" y="2710407"/>
            <a:ext cx="2380384" cy="2398744"/>
          </a:xfrm>
          <a:prstGeom prst="rect">
            <a:avLst/>
          </a:prstGeom>
          <a:noFill/>
          <a:ln>
            <a:noFill/>
          </a:ln>
        </p:spPr>
      </p:pic>
    </p:spTree>
    <p:extLst>
      <p:ext uri="{BB962C8B-B14F-4D97-AF65-F5344CB8AC3E}">
        <p14:creationId xmlns:p14="http://schemas.microsoft.com/office/powerpoint/2010/main" val="801868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457200" y="183356"/>
            <a:ext cx="8385175" cy="731044"/>
          </a:xfrm>
          <a:prstGeom prst="rect">
            <a:avLst/>
          </a:prstGeom>
          <a:solidFill>
            <a:schemeClr val="hlink"/>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omic Sans MS"/>
              <a:buNone/>
            </a:pPr>
            <a:r>
              <a:rPr lang="ru" sz="5400" b="0" i="0" u="none">
                <a:solidFill>
                  <a:schemeClr val="dk1"/>
                </a:solidFill>
                <a:latin typeface="Comic Sans MS"/>
                <a:ea typeface="Comic Sans MS"/>
                <a:cs typeface="Comic Sans MS"/>
                <a:sym typeface="Comic Sans MS"/>
              </a:rPr>
              <a:t>How DNA Works</a:t>
            </a:r>
            <a:endParaRPr/>
          </a:p>
        </p:txBody>
      </p:sp>
      <p:sp>
        <p:nvSpPr>
          <p:cNvPr id="190" name="Google Shape;190;p34"/>
          <p:cNvSpPr txBox="1">
            <a:spLocks noGrp="1"/>
          </p:cNvSpPr>
          <p:nvPr>
            <p:ph type="body" idx="1"/>
          </p:nvPr>
        </p:nvSpPr>
        <p:spPr>
          <a:xfrm>
            <a:off x="304800" y="1143000"/>
            <a:ext cx="8540750" cy="3771900"/>
          </a:xfrm>
          <a:prstGeom prst="rect">
            <a:avLst/>
          </a:prstGeom>
          <a:noFill/>
          <a:ln>
            <a:noFill/>
          </a:ln>
        </p:spPr>
        <p:txBody>
          <a:bodyPr spcFirstLastPara="1" wrap="square" lIns="91425" tIns="45700" rIns="91425" bIns="45700" anchor="t" anchorCtr="0">
            <a:normAutofit lnSpcReduction="10000"/>
          </a:bodyPr>
          <a:lstStyle/>
          <a:p>
            <a:pPr marL="171450" marR="0" lvl="0" indent="-171450" algn="l" rtl="0">
              <a:lnSpc>
                <a:spcPct val="70000"/>
              </a:lnSpc>
              <a:spcBef>
                <a:spcPts val="0"/>
              </a:spcBef>
              <a:spcAft>
                <a:spcPts val="0"/>
              </a:spcAft>
              <a:buClr>
                <a:schemeClr val="dk1"/>
              </a:buClr>
              <a:buSzPts val="3400"/>
              <a:buFont typeface="Arial"/>
              <a:buNone/>
            </a:pPr>
            <a:r>
              <a:rPr lang="ru" sz="3400" b="0" i="0" u="none" dirty="0">
                <a:solidFill>
                  <a:schemeClr val="dk1"/>
                </a:solidFill>
                <a:latin typeface="Comic Sans MS"/>
                <a:ea typeface="Comic Sans MS"/>
                <a:cs typeface="Comic Sans MS"/>
                <a:sym typeface="Comic Sans MS"/>
              </a:rPr>
              <a:t>1- </a:t>
            </a:r>
            <a:r>
              <a:rPr lang="ru" sz="3400" b="1" i="0" u="none" dirty="0">
                <a:solidFill>
                  <a:schemeClr val="dk1"/>
                </a:solidFill>
                <a:latin typeface="Comic Sans MS"/>
                <a:ea typeface="Comic Sans MS"/>
                <a:cs typeface="Comic Sans MS"/>
                <a:sym typeface="Comic Sans MS"/>
              </a:rPr>
              <a:t>DNA stores genetic information in segments called </a:t>
            </a:r>
            <a:r>
              <a:rPr lang="ru" sz="3400" b="1" i="0" u="none" dirty="0">
                <a:solidFill>
                  <a:srgbClr val="FF0000"/>
                </a:solidFill>
                <a:latin typeface="Comic Sans MS"/>
                <a:ea typeface="Comic Sans MS"/>
                <a:cs typeface="Comic Sans MS"/>
                <a:sym typeface="Comic Sans MS"/>
              </a:rPr>
              <a:t>genes</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2- The DNA code is in </a:t>
            </a:r>
            <a:r>
              <a:rPr lang="ru" sz="3400" b="1" i="0" u="sng" dirty="0">
                <a:solidFill>
                  <a:srgbClr val="FF0000"/>
                </a:solidFill>
                <a:latin typeface="Comic Sans MS"/>
                <a:ea typeface="Comic Sans MS"/>
                <a:cs typeface="Comic Sans MS"/>
                <a:sym typeface="Comic Sans MS"/>
              </a:rPr>
              <a:t>Tri</a:t>
            </a:r>
            <a:r>
              <a:rPr lang="ru" sz="3400" b="1" i="0" u="sng" dirty="0">
                <a:solidFill>
                  <a:srgbClr val="FFFF00"/>
                </a:solidFill>
                <a:latin typeface="Comic Sans MS"/>
                <a:ea typeface="Comic Sans MS"/>
                <a:cs typeface="Comic Sans MS"/>
                <a:sym typeface="Comic Sans MS"/>
              </a:rPr>
              <a:t>plet Codons</a:t>
            </a:r>
            <a:r>
              <a:rPr lang="ru" sz="3400" b="1" i="0" u="none" dirty="0">
                <a:solidFill>
                  <a:schemeClr val="dk1"/>
                </a:solidFill>
                <a:latin typeface="Comic Sans MS"/>
                <a:ea typeface="Comic Sans MS"/>
                <a:cs typeface="Comic Sans MS"/>
                <a:sym typeface="Comic Sans MS"/>
              </a:rPr>
              <a:t> (short sequences of </a:t>
            </a:r>
            <a:r>
              <a:rPr lang="ru" sz="3400" b="1" i="0" u="none" dirty="0">
                <a:solidFill>
                  <a:srgbClr val="FF0000"/>
                </a:solidFill>
                <a:latin typeface="Comic Sans MS"/>
                <a:ea typeface="Comic Sans MS"/>
                <a:cs typeface="Comic Sans MS"/>
                <a:sym typeface="Comic Sans MS"/>
              </a:rPr>
              <a:t>3</a:t>
            </a:r>
            <a:r>
              <a:rPr lang="ru" sz="3400" b="1" i="0" u="none" dirty="0">
                <a:solidFill>
                  <a:schemeClr val="dk1"/>
                </a:solidFill>
                <a:latin typeface="Comic Sans MS"/>
                <a:ea typeface="Comic Sans MS"/>
                <a:cs typeface="Comic Sans MS"/>
                <a:sym typeface="Comic Sans MS"/>
              </a:rPr>
              <a:t> nucleotides each)</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3- Certain </a:t>
            </a:r>
            <a:r>
              <a:rPr lang="ru" sz="3400" b="1" i="0" u="none" dirty="0">
                <a:solidFill>
                  <a:srgbClr val="FF0000"/>
                </a:solidFill>
                <a:latin typeface="Comic Sans MS"/>
                <a:ea typeface="Comic Sans MS"/>
                <a:cs typeface="Comic Sans MS"/>
                <a:sym typeface="Comic Sans MS"/>
              </a:rPr>
              <a:t>codons</a:t>
            </a:r>
            <a:r>
              <a:rPr lang="ru" sz="3400" b="1" i="0" u="none" dirty="0">
                <a:solidFill>
                  <a:schemeClr val="dk1"/>
                </a:solidFill>
                <a:latin typeface="Comic Sans MS"/>
                <a:ea typeface="Comic Sans MS"/>
                <a:cs typeface="Comic Sans MS"/>
                <a:sym typeface="Comic Sans MS"/>
              </a:rPr>
              <a:t> are translated by the cell into </a:t>
            </a:r>
            <a:r>
              <a:rPr lang="ru" sz="3400" b="1" i="0" u="none" dirty="0">
                <a:solidFill>
                  <a:srgbClr val="FF0000"/>
                </a:solidFill>
                <a:latin typeface="Comic Sans MS"/>
                <a:ea typeface="Comic Sans MS"/>
                <a:cs typeface="Comic Sans MS"/>
                <a:sym typeface="Comic Sans MS"/>
              </a:rPr>
              <a:t>certain </a:t>
            </a:r>
            <a:r>
              <a:rPr lang="ru" sz="3400" b="1" i="0" u="none" dirty="0" smtClean="0">
                <a:solidFill>
                  <a:srgbClr val="FF0000"/>
                </a:solidFill>
                <a:latin typeface="Comic Sans MS"/>
                <a:ea typeface="Comic Sans MS"/>
                <a:cs typeface="Comic Sans MS"/>
                <a:sym typeface="Comic Sans MS"/>
              </a:rPr>
              <a:t>Amino</a:t>
            </a:r>
            <a:r>
              <a:rPr lang="en-US" sz="3400" b="1" i="0" u="none" dirty="0" smtClean="0">
                <a:solidFill>
                  <a:srgbClr val="FF0000"/>
                </a:solidFill>
                <a:latin typeface="Comic Sans MS"/>
                <a:ea typeface="Comic Sans MS"/>
                <a:cs typeface="Comic Sans MS"/>
                <a:sym typeface="Comic Sans MS"/>
              </a:rPr>
              <a:t> </a:t>
            </a:r>
            <a:r>
              <a:rPr lang="ru" sz="3400" b="1" i="0" u="none" dirty="0" smtClean="0">
                <a:solidFill>
                  <a:schemeClr val="dk1"/>
                </a:solidFill>
                <a:latin typeface="Comic Sans MS"/>
                <a:ea typeface="Comic Sans MS"/>
                <a:cs typeface="Comic Sans MS"/>
                <a:sym typeface="Comic Sans MS"/>
              </a:rPr>
              <a:t>acids</a:t>
            </a:r>
            <a:r>
              <a:rPr lang="ru" sz="3400" b="1" i="0" u="none" dirty="0">
                <a:solidFill>
                  <a:schemeClr val="dk1"/>
                </a:solidFill>
                <a:latin typeface="Comic Sans MS"/>
                <a:ea typeface="Comic Sans MS"/>
                <a:cs typeface="Comic Sans MS"/>
                <a:sym typeface="Comic Sans MS"/>
              </a:rPr>
              <a:t>.</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4. Thus, the </a:t>
            </a:r>
            <a:r>
              <a:rPr lang="ru" sz="3400" b="1" i="0" u="none" dirty="0">
                <a:solidFill>
                  <a:srgbClr val="FF0000"/>
                </a:solidFill>
                <a:latin typeface="Comic Sans MS"/>
                <a:ea typeface="Comic Sans MS"/>
                <a:cs typeface="Comic Sans MS"/>
                <a:sym typeface="Comic Sans MS"/>
              </a:rPr>
              <a:t>sequence of nucleotides</a:t>
            </a:r>
            <a:r>
              <a:rPr lang="ru" sz="3400" b="1" i="0" u="none" dirty="0">
                <a:solidFill>
                  <a:schemeClr val="dk1"/>
                </a:solidFill>
                <a:latin typeface="Comic Sans MS"/>
                <a:ea typeface="Comic Sans MS"/>
                <a:cs typeface="Comic Sans MS"/>
                <a:sym typeface="Comic Sans MS"/>
              </a:rPr>
              <a:t> in DNA indicate a </a:t>
            </a:r>
            <a:r>
              <a:rPr lang="ru" sz="3400" b="1" i="0" u="none" dirty="0">
                <a:solidFill>
                  <a:srgbClr val="FF0000"/>
                </a:solidFill>
                <a:latin typeface="Comic Sans MS"/>
                <a:ea typeface="Comic Sans MS"/>
                <a:cs typeface="Comic Sans MS"/>
                <a:sym typeface="Comic Sans MS"/>
              </a:rPr>
              <a:t>sequence of Amino acids</a:t>
            </a:r>
            <a:r>
              <a:rPr lang="ru" sz="3400" b="1" i="0" u="none" dirty="0">
                <a:solidFill>
                  <a:schemeClr val="dk1"/>
                </a:solidFill>
                <a:latin typeface="Comic Sans MS"/>
                <a:ea typeface="Comic Sans MS"/>
                <a:cs typeface="Comic Sans MS"/>
                <a:sym typeface="Comic Sans MS"/>
              </a:rPr>
              <a:t> in a </a:t>
            </a:r>
            <a:r>
              <a:rPr lang="ru" sz="3400" b="1" i="0" u="none" dirty="0">
                <a:solidFill>
                  <a:srgbClr val="FF0000"/>
                </a:solidFill>
                <a:latin typeface="Comic Sans MS"/>
                <a:ea typeface="Comic Sans MS"/>
                <a:cs typeface="Comic Sans MS"/>
                <a:sym typeface="Comic Sans MS"/>
              </a:rPr>
              <a:t>protein</a:t>
            </a:r>
            <a:r>
              <a:rPr lang="ru" sz="3400" b="1" i="0" u="none" dirty="0">
                <a:solidFill>
                  <a:schemeClr val="dk1"/>
                </a:solidFill>
                <a:latin typeface="Comic Sans MS"/>
                <a:ea typeface="Comic Sans MS"/>
                <a:cs typeface="Comic Sans MS"/>
                <a:sym typeface="Comic Sans MS"/>
              </a:rPr>
              <a:t>.</a:t>
            </a:r>
            <a:endParaRPr dirty="0"/>
          </a:p>
        </p:txBody>
      </p:sp>
    </p:spTree>
    <p:extLst>
      <p:ext uri="{BB962C8B-B14F-4D97-AF65-F5344CB8AC3E}">
        <p14:creationId xmlns:p14="http://schemas.microsoft.com/office/powerpoint/2010/main" val="1023095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marL="114300" indent="0">
              <a:buNone/>
            </a:pPr>
            <a:r>
              <a:rPr lang="en-US" b="1" dirty="0"/>
              <a:t>Readings:</a:t>
            </a:r>
            <a:r>
              <a:rPr lang="en-US" i="1" dirty="0"/>
              <a:t> </a:t>
            </a:r>
            <a:r>
              <a:rPr lang="en-US" dirty="0"/>
              <a:t>Russell, pp. 9-14; Hartwell, pp. 163-168; Watson, pp. </a:t>
            </a:r>
            <a:r>
              <a:rPr lang="en-US" dirty="0" smtClean="0"/>
              <a:t>21-33; </a:t>
            </a:r>
            <a:r>
              <a:rPr lang="en-US" dirty="0" err="1">
                <a:solidFill>
                  <a:schemeClr val="tx1"/>
                </a:solidFill>
              </a:rPr>
              <a:t>McMurry</a:t>
            </a:r>
            <a:r>
              <a:rPr lang="en-US" dirty="0">
                <a:solidFill>
                  <a:schemeClr val="tx1"/>
                </a:solidFill>
              </a:rPr>
              <a:t>, pp. 814-823; Raymond, pp. 498-515.</a:t>
            </a:r>
            <a:endParaRPr lang="ru-RU" dirty="0">
              <a:solidFill>
                <a:schemeClr val="tx1"/>
              </a:solidFill>
            </a:endParaRPr>
          </a:p>
          <a:p>
            <a:pPr marL="114300" indent="0">
              <a:buNone/>
            </a:pPr>
            <a:endParaRPr lang="ru-RU" dirty="0"/>
          </a:p>
        </p:txBody>
      </p:sp>
    </p:spTree>
    <p:extLst>
      <p:ext uri="{BB962C8B-B14F-4D97-AF65-F5344CB8AC3E}">
        <p14:creationId xmlns:p14="http://schemas.microsoft.com/office/powerpoint/2010/main" val="710211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37"/>
          <p:cNvSpPr txBox="1"/>
          <p:nvPr/>
        </p:nvSpPr>
        <p:spPr>
          <a:xfrm>
            <a:off x="2608262" y="1204913"/>
            <a:ext cx="18415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37"/>
          <p:cNvSpPr txBox="1"/>
          <p:nvPr/>
        </p:nvSpPr>
        <p:spPr>
          <a:xfrm>
            <a:off x="228600" y="342900"/>
            <a:ext cx="4343400" cy="4333875"/>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684212" marR="0" lvl="1" indent="-227012" algn="l" rtl="0">
              <a:lnSpc>
                <a:spcPct val="120000"/>
              </a:lnSpc>
              <a:spcBef>
                <a:spcPts val="0"/>
              </a:spcBef>
              <a:spcAft>
                <a:spcPts val="0"/>
              </a:spcAft>
              <a:buClr>
                <a:srgbClr val="FF3300"/>
              </a:buClr>
              <a:buSzPts val="2600"/>
              <a:buFont typeface="Arial"/>
              <a:buChar char="•"/>
            </a:pPr>
            <a:r>
              <a:rPr lang="ru" sz="2000" b="1" i="0" u="none" strike="noStrike" cap="none" dirty="0">
                <a:solidFill>
                  <a:srgbClr val="000000"/>
                </a:solidFill>
                <a:latin typeface="Arial"/>
                <a:ea typeface="Arial"/>
                <a:cs typeface="Arial"/>
                <a:sym typeface="Arial"/>
              </a:rPr>
              <a:t>The </a:t>
            </a:r>
            <a:r>
              <a:rPr lang="ru" sz="2000" b="1" i="0" u="none" strike="noStrike" cap="none" dirty="0">
                <a:solidFill>
                  <a:srgbClr val="0000FF"/>
                </a:solidFill>
                <a:latin typeface="Arial"/>
                <a:ea typeface="Arial"/>
                <a:cs typeface="Arial"/>
                <a:sym typeface="Arial"/>
              </a:rPr>
              <a:t>PO</a:t>
            </a:r>
            <a:r>
              <a:rPr lang="ru" sz="2000" b="1" i="0" u="none" strike="noStrike" cap="none" baseline="-25000" dirty="0">
                <a:solidFill>
                  <a:srgbClr val="0000FF"/>
                </a:solidFill>
                <a:latin typeface="Arial"/>
                <a:ea typeface="Arial"/>
                <a:cs typeface="Arial"/>
                <a:sym typeface="Arial"/>
              </a:rPr>
              <a:t>4</a:t>
            </a:r>
            <a:r>
              <a:rPr lang="ru" sz="2000" b="1" i="0" u="none" strike="noStrike" cap="none" dirty="0">
                <a:solidFill>
                  <a:srgbClr val="000000"/>
                </a:solidFill>
                <a:latin typeface="Arial"/>
                <a:ea typeface="Arial"/>
                <a:cs typeface="Arial"/>
                <a:sym typeface="Arial"/>
              </a:rPr>
              <a:t> group of one nucleotide is attached to the </a:t>
            </a:r>
            <a:r>
              <a:rPr lang="ru" sz="2000" b="1" i="0" u="none" strike="noStrike" cap="none" dirty="0">
                <a:solidFill>
                  <a:srgbClr val="0000FF"/>
                </a:solidFill>
                <a:latin typeface="Arial"/>
                <a:ea typeface="Arial"/>
                <a:cs typeface="Arial"/>
                <a:sym typeface="Arial"/>
              </a:rPr>
              <a:t>sugar</a:t>
            </a:r>
            <a:r>
              <a:rPr lang="ru" sz="2000" b="1" i="0" u="none" strike="noStrike" cap="none" dirty="0">
                <a:solidFill>
                  <a:srgbClr val="000000"/>
                </a:solidFill>
                <a:latin typeface="Arial"/>
                <a:ea typeface="Arial"/>
                <a:cs typeface="Arial"/>
                <a:sym typeface="Arial"/>
              </a:rPr>
              <a:t> of the next nucleotide in line.</a:t>
            </a:r>
            <a:endParaRPr sz="2000" b="1" i="0" u="none" strike="noStrike" cap="none" dirty="0">
              <a:solidFill>
                <a:srgbClr val="000000"/>
              </a:solidFill>
              <a:latin typeface="Arial"/>
              <a:ea typeface="Arial"/>
              <a:cs typeface="Arial"/>
              <a:sym typeface="Arial"/>
            </a:endParaRPr>
          </a:p>
          <a:p>
            <a:pPr marL="684212" marR="0" lvl="1" indent="-227012" algn="l" rtl="0">
              <a:lnSpc>
                <a:spcPct val="120000"/>
              </a:lnSpc>
              <a:spcBef>
                <a:spcPts val="0"/>
              </a:spcBef>
              <a:spcAft>
                <a:spcPts val="0"/>
              </a:spcAft>
              <a:buClr>
                <a:schemeClr val="dk1"/>
              </a:buClr>
              <a:buSzPts val="2400"/>
              <a:buFont typeface="Arial"/>
              <a:buNone/>
            </a:pPr>
            <a:endParaRPr sz="2000" b="1" i="0" u="none" strike="noStrike" cap="none" dirty="0">
              <a:solidFill>
                <a:srgbClr val="000000"/>
              </a:solidFill>
              <a:latin typeface="Arial"/>
              <a:ea typeface="Arial"/>
              <a:cs typeface="Arial"/>
              <a:sym typeface="Arial"/>
            </a:endParaRPr>
          </a:p>
          <a:p>
            <a:pPr marL="684212" marR="0" lvl="1" indent="-227012" algn="l" rtl="0">
              <a:lnSpc>
                <a:spcPct val="120000"/>
              </a:lnSpc>
              <a:spcBef>
                <a:spcPts val="0"/>
              </a:spcBef>
              <a:spcAft>
                <a:spcPts val="0"/>
              </a:spcAft>
              <a:buClr>
                <a:srgbClr val="FF3300"/>
              </a:buClr>
              <a:buSzPts val="2600"/>
              <a:buFont typeface="Arial"/>
              <a:buChar char="•"/>
            </a:pPr>
            <a:r>
              <a:rPr lang="ru" sz="2000" b="1" i="0" u="none" strike="noStrike" cap="none" dirty="0">
                <a:solidFill>
                  <a:srgbClr val="000000"/>
                </a:solidFill>
                <a:latin typeface="Arial"/>
                <a:ea typeface="Arial"/>
                <a:cs typeface="Arial"/>
                <a:sym typeface="Arial"/>
              </a:rPr>
              <a:t>The result is a “</a:t>
            </a:r>
            <a:r>
              <a:rPr lang="ru" sz="2000" b="1" i="0" u="sng" strike="noStrike" cap="none" dirty="0">
                <a:solidFill>
                  <a:srgbClr val="0000FF"/>
                </a:solidFill>
                <a:latin typeface="Arial"/>
                <a:ea typeface="Arial"/>
                <a:cs typeface="Arial"/>
                <a:sym typeface="Arial"/>
              </a:rPr>
              <a:t>backbone</a:t>
            </a:r>
            <a:r>
              <a:rPr lang="ru" sz="2000" b="1" i="0" u="none" strike="noStrike" cap="none" dirty="0">
                <a:solidFill>
                  <a:srgbClr val="000000"/>
                </a:solidFill>
                <a:latin typeface="Arial"/>
                <a:ea typeface="Arial"/>
                <a:cs typeface="Arial"/>
                <a:sym typeface="Arial"/>
              </a:rPr>
              <a:t>” of alternating phosphates and sugars, from which the bases starts.</a:t>
            </a:r>
            <a:endParaRPr sz="2000" b="0" i="0" u="none" strike="noStrike" cap="none" dirty="0">
              <a:solidFill>
                <a:srgbClr val="000000"/>
              </a:solidFill>
              <a:latin typeface="Arial"/>
              <a:ea typeface="Arial"/>
              <a:cs typeface="Arial"/>
              <a:sym typeface="Arial"/>
            </a:endParaRPr>
          </a:p>
        </p:txBody>
      </p:sp>
      <p:pic>
        <p:nvPicPr>
          <p:cNvPr id="1028" name="Picture 4" descr="https://upload.wikimedia.org/wikipedia/commons/thumb/e/e4/DNA_chemical_structure.svg/800px-DNA_chemical_structur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883" y="268131"/>
            <a:ext cx="3966983" cy="440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42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p:nvPr/>
        </p:nvSpPr>
        <p:spPr>
          <a:xfrm>
            <a:off x="0" y="0"/>
            <a:ext cx="4716016"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970"/>
              <a:buFont typeface="Calibri"/>
              <a:buNone/>
            </a:pPr>
            <a:r>
              <a:rPr lang="en-US" sz="2400" b="0" i="0" u="none" strike="noStrike" cap="none">
                <a:solidFill>
                  <a:schemeClr val="dk1"/>
                </a:solidFill>
                <a:latin typeface="Arial"/>
                <a:ea typeface="Arial"/>
                <a:cs typeface="Arial"/>
                <a:sym typeface="Arial"/>
              </a:rPr>
              <a:t>The Central Dogma (F. Crick):</a:t>
            </a:r>
            <a:endParaRPr sz="2400" b="0" i="0" u="none" strike="noStrike" cap="none">
              <a:solidFill>
                <a:srgbClr val="000000"/>
              </a:solidFill>
              <a:latin typeface="Arial"/>
              <a:ea typeface="Arial"/>
              <a:cs typeface="Arial"/>
              <a:sym typeface="Arial"/>
            </a:endParaRPr>
          </a:p>
        </p:txBody>
      </p:sp>
      <p:cxnSp>
        <p:nvCxnSpPr>
          <p:cNvPr id="258" name="Google Shape;258;p35"/>
          <p:cNvCxnSpPr/>
          <p:nvPr/>
        </p:nvCxnSpPr>
        <p:spPr>
          <a:xfrm>
            <a:off x="1728288" y="1341047"/>
            <a:ext cx="864000" cy="0"/>
          </a:xfrm>
          <a:prstGeom prst="straightConnector1">
            <a:avLst/>
          </a:prstGeom>
          <a:noFill/>
          <a:ln w="9525" cap="flat" cmpd="sng">
            <a:solidFill>
              <a:schemeClr val="dk1"/>
            </a:solidFill>
            <a:prstDash val="solid"/>
            <a:round/>
            <a:headEnd type="none" w="sm" len="sm"/>
            <a:tailEnd type="triangle" w="med" len="med"/>
          </a:ln>
        </p:spPr>
      </p:cxnSp>
      <p:cxnSp>
        <p:nvCxnSpPr>
          <p:cNvPr id="259" name="Google Shape;259;p35"/>
          <p:cNvCxnSpPr/>
          <p:nvPr/>
        </p:nvCxnSpPr>
        <p:spPr>
          <a:xfrm>
            <a:off x="3132966" y="1341047"/>
            <a:ext cx="864000" cy="0"/>
          </a:xfrm>
          <a:prstGeom prst="straightConnector1">
            <a:avLst/>
          </a:prstGeom>
          <a:noFill/>
          <a:ln w="9525" cap="flat" cmpd="sng">
            <a:solidFill>
              <a:schemeClr val="dk1"/>
            </a:solidFill>
            <a:prstDash val="solid"/>
            <a:round/>
            <a:headEnd type="none" w="sm" len="sm"/>
            <a:tailEnd type="triangle" w="med" len="med"/>
          </a:ln>
        </p:spPr>
      </p:cxnSp>
      <p:pic>
        <p:nvPicPr>
          <p:cNvPr id="260" name="Google Shape;260;p35" descr="_config.yml"/>
          <p:cNvPicPr preferRelativeResize="0"/>
          <p:nvPr/>
        </p:nvPicPr>
        <p:blipFill rotWithShape="1">
          <a:blip r:embed="rId3">
            <a:alphaModFix/>
          </a:blip>
          <a:srcRect t="2166" b="1954"/>
          <a:stretch/>
        </p:blipFill>
        <p:spPr>
          <a:xfrm>
            <a:off x="4816325" y="76750"/>
            <a:ext cx="4239149" cy="4993249"/>
          </a:xfrm>
          <a:prstGeom prst="rect">
            <a:avLst/>
          </a:prstGeom>
          <a:noFill/>
          <a:ln>
            <a:noFill/>
          </a:ln>
        </p:spPr>
      </p:pic>
      <p:cxnSp>
        <p:nvCxnSpPr>
          <p:cNvPr id="261" name="Google Shape;261;p35"/>
          <p:cNvCxnSpPr/>
          <p:nvPr/>
        </p:nvCxnSpPr>
        <p:spPr>
          <a:xfrm rot="10800000">
            <a:off x="539624" y="1341047"/>
            <a:ext cx="648000" cy="0"/>
          </a:xfrm>
          <a:prstGeom prst="straightConnector1">
            <a:avLst/>
          </a:prstGeom>
          <a:noFill/>
          <a:ln w="9525" cap="flat" cmpd="sng">
            <a:solidFill>
              <a:schemeClr val="dk1"/>
            </a:solidFill>
            <a:prstDash val="solid"/>
            <a:round/>
            <a:headEnd type="none" w="sm" len="sm"/>
            <a:tailEnd type="triangle" w="med" len="med"/>
          </a:ln>
        </p:spPr>
      </p:cxnSp>
      <p:cxnSp>
        <p:nvCxnSpPr>
          <p:cNvPr id="262" name="Google Shape;262;p35"/>
          <p:cNvCxnSpPr/>
          <p:nvPr/>
        </p:nvCxnSpPr>
        <p:spPr>
          <a:xfrm>
            <a:off x="5498976" y="4685999"/>
            <a:ext cx="864096" cy="0"/>
          </a:xfrm>
          <a:prstGeom prst="straightConnector1">
            <a:avLst/>
          </a:prstGeom>
          <a:noFill/>
          <a:ln w="9525" cap="flat" cmpd="sng">
            <a:solidFill>
              <a:schemeClr val="dk1"/>
            </a:solidFill>
            <a:prstDash val="solid"/>
            <a:round/>
            <a:headEnd type="none" w="sm" len="sm"/>
            <a:tailEnd type="triangle" w="med" len="med"/>
          </a:ln>
        </p:spPr>
      </p:cxnSp>
      <p:sp>
        <p:nvSpPr>
          <p:cNvPr id="263" name="Google Shape;263;p35"/>
          <p:cNvSpPr/>
          <p:nvPr/>
        </p:nvSpPr>
        <p:spPr>
          <a:xfrm>
            <a:off x="-24231" y="847382"/>
            <a:ext cx="7038528" cy="75713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DNA </a:t>
            </a:r>
            <a:r>
              <a:rPr lang="en-US" sz="1800" b="0" i="0" u="none" strike="noStrike" cap="none" baseline="30000">
                <a:solidFill>
                  <a:srgbClr val="FF00FF"/>
                </a:solidFill>
                <a:latin typeface="Calibri"/>
                <a:ea typeface="Calibri"/>
                <a:cs typeface="Calibri"/>
                <a:sym typeface="Calibri"/>
              </a:rPr>
              <a:t>replication</a:t>
            </a:r>
            <a:r>
              <a:rPr lang="en-US" sz="1800" b="0" i="0" u="none" strike="noStrike" cap="none">
                <a:solidFill>
                  <a:schemeClr val="dk1"/>
                </a:solidFill>
                <a:latin typeface="Calibri"/>
                <a:ea typeface="Calibri"/>
                <a:cs typeface="Calibri"/>
                <a:sym typeface="Calibri"/>
              </a:rPr>
              <a:t> DNA  </a:t>
            </a:r>
            <a:r>
              <a:rPr lang="en-US" sz="1800" b="0" i="0" u="none" strike="noStrike" cap="none" baseline="30000">
                <a:solidFill>
                  <a:srgbClr val="0000FF"/>
                </a:solidFill>
                <a:latin typeface="Calibri"/>
                <a:ea typeface="Calibri"/>
                <a:cs typeface="Calibri"/>
                <a:sym typeface="Calibri"/>
              </a:rPr>
              <a:t>transcription</a:t>
            </a:r>
            <a:r>
              <a:rPr lang="en-US" sz="1800" b="0" i="0" u="none" strike="noStrike" cap="none">
                <a:solidFill>
                  <a:schemeClr val="dk1"/>
                </a:solidFill>
                <a:latin typeface="Calibri"/>
                <a:ea typeface="Calibri"/>
                <a:cs typeface="Calibri"/>
                <a:sym typeface="Calibri"/>
              </a:rPr>
              <a:t>   mRNA  </a:t>
            </a:r>
            <a:r>
              <a:rPr lang="en-US" sz="1800" b="0" i="0" u="none" strike="noStrike" cap="none" baseline="30000">
                <a:solidFill>
                  <a:srgbClr val="008000"/>
                </a:solidFill>
                <a:latin typeface="Calibri"/>
                <a:ea typeface="Calibri"/>
                <a:cs typeface="Calibri"/>
                <a:sym typeface="Calibri"/>
              </a:rPr>
              <a:t>translation</a:t>
            </a:r>
            <a:r>
              <a:rPr lang="en-US" sz="1800" b="0" i="0" u="none" strike="noStrike" cap="none">
                <a:solidFill>
                  <a:schemeClr val="dk1"/>
                </a:solidFill>
                <a:latin typeface="Calibri"/>
                <a:ea typeface="Calibri"/>
                <a:cs typeface="Calibri"/>
                <a:sym typeface="Calibri"/>
              </a:rPr>
              <a:t>   Protein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(genome)      (transcriptome)    (proteome)</a:t>
            </a:r>
            <a:endParaRPr sz="1800" b="0" i="0" u="none" strike="noStrike" cap="none">
              <a:solidFill>
                <a:schemeClr val="dk1"/>
              </a:solidFill>
              <a:latin typeface="Calibri"/>
              <a:ea typeface="Calibri"/>
              <a:cs typeface="Calibri"/>
              <a:sym typeface="Calibri"/>
            </a:endParaRPr>
          </a:p>
        </p:txBody>
      </p:sp>
      <p:pic>
        <p:nvPicPr>
          <p:cNvPr id="264" name="Google Shape;264;p35"/>
          <p:cNvPicPr preferRelativeResize="0"/>
          <p:nvPr/>
        </p:nvPicPr>
        <p:blipFill rotWithShape="1">
          <a:blip r:embed="rId4">
            <a:alphaModFix/>
          </a:blip>
          <a:srcRect/>
          <a:stretch/>
        </p:blipFill>
        <p:spPr>
          <a:xfrm>
            <a:off x="0" y="2225299"/>
            <a:ext cx="4716026" cy="2480643"/>
          </a:xfrm>
          <a:prstGeom prst="rect">
            <a:avLst/>
          </a:prstGeom>
          <a:noFill/>
          <a:ln>
            <a:noFill/>
          </a:ln>
        </p:spPr>
      </p:pic>
    </p:spTree>
    <p:extLst>
      <p:ext uri="{BB962C8B-B14F-4D97-AF65-F5344CB8AC3E}">
        <p14:creationId xmlns:p14="http://schemas.microsoft.com/office/powerpoint/2010/main" val="3572186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body" idx="1"/>
          </p:nvPr>
        </p:nvSpPr>
        <p:spPr>
          <a:xfrm>
            <a:off x="152400" y="1091803"/>
            <a:ext cx="8763000" cy="3402806"/>
          </a:xfrm>
          <a:prstGeom prst="rect">
            <a:avLst/>
          </a:prstGeom>
          <a:noFill/>
          <a:ln>
            <a:noFill/>
          </a:ln>
        </p:spPr>
        <p:txBody>
          <a:bodyPr spcFirstLastPara="1" wrap="square" lIns="91425" tIns="45700" rIns="91425" bIns="45700" anchor="t" anchorCtr="0">
            <a:normAutofit fontScale="85000" lnSpcReduction="10000"/>
          </a:bodyPr>
          <a:lstStyle/>
          <a:p>
            <a:pPr marL="171450" lvl="0" indent="-171450" algn="l" rtl="0">
              <a:lnSpc>
                <a:spcPct val="90000"/>
              </a:lnSpc>
              <a:spcBef>
                <a:spcPts val="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Nucleic acids are polymers of monomers called </a:t>
            </a:r>
            <a:r>
              <a:rPr lang="ru" sz="2000" b="1" i="0" u="none" dirty="0">
                <a:solidFill>
                  <a:srgbClr val="FF3300"/>
                </a:solidFill>
                <a:latin typeface="Calibri"/>
                <a:ea typeface="Calibri"/>
                <a:cs typeface="Calibri"/>
                <a:sym typeface="Calibri"/>
              </a:rPr>
              <a:t>nucleotides</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Each nucleotide consists of three parts: a </a:t>
            </a:r>
            <a:r>
              <a:rPr lang="ru" sz="2000" b="1" i="0" u="none" dirty="0">
                <a:solidFill>
                  <a:srgbClr val="FF3300"/>
                </a:solidFill>
                <a:latin typeface="Calibri"/>
                <a:ea typeface="Calibri"/>
                <a:cs typeface="Calibri"/>
                <a:sym typeface="Calibri"/>
              </a:rPr>
              <a:t>nitrogen base, a pentose sugar, and a phosphate group</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nitrogen bases (</a:t>
            </a:r>
            <a:r>
              <a:rPr lang="ru" sz="2000" b="0" i="0" u="none" dirty="0">
                <a:solidFill>
                  <a:srgbClr val="000000"/>
                </a:solidFill>
                <a:latin typeface="Calibri"/>
                <a:ea typeface="Calibri"/>
                <a:cs typeface="Calibri"/>
                <a:sym typeface="Calibri"/>
              </a:rPr>
              <a:t>rings of carbon and nitrogen</a:t>
            </a:r>
            <a:r>
              <a:rPr lang="ru" sz="2000" b="1" i="0" u="none" dirty="0">
                <a:solidFill>
                  <a:srgbClr val="000000"/>
                </a:solidFill>
                <a:latin typeface="Calibri"/>
                <a:ea typeface="Calibri"/>
                <a:cs typeface="Calibri"/>
                <a:sym typeface="Calibri"/>
              </a:rPr>
              <a:t>) come in two types: </a:t>
            </a:r>
            <a:r>
              <a:rPr lang="ru" sz="2000" b="1" i="0" u="none" dirty="0">
                <a:solidFill>
                  <a:srgbClr val="FF3300"/>
                </a:solidFill>
                <a:latin typeface="Calibri"/>
                <a:ea typeface="Calibri"/>
                <a:cs typeface="Calibri"/>
                <a:sym typeface="Calibri"/>
              </a:rPr>
              <a:t>Purines</a:t>
            </a:r>
            <a:r>
              <a:rPr lang="ru" sz="2000" b="1" i="0" u="none" dirty="0">
                <a:solidFill>
                  <a:srgbClr val="000000"/>
                </a:solidFill>
                <a:latin typeface="Calibri"/>
                <a:ea typeface="Calibri"/>
                <a:cs typeface="Calibri"/>
                <a:sym typeface="Calibri"/>
              </a:rPr>
              <a:t> and </a:t>
            </a:r>
            <a:r>
              <a:rPr lang="ru" sz="2000" b="1" i="0" u="none" dirty="0">
                <a:solidFill>
                  <a:srgbClr val="FF0000"/>
                </a:solidFill>
                <a:latin typeface="Calibri"/>
                <a:ea typeface="Calibri"/>
                <a:cs typeface="Calibri"/>
                <a:sym typeface="Calibri"/>
              </a:rPr>
              <a:t>Pyrimidines</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pentose sugar joined to the nitrogen base is </a:t>
            </a:r>
            <a:r>
              <a:rPr lang="ru" sz="2000" b="1" i="0" u="none" dirty="0">
                <a:solidFill>
                  <a:srgbClr val="FF3300"/>
                </a:solidFill>
                <a:latin typeface="Calibri"/>
                <a:ea typeface="Calibri"/>
                <a:cs typeface="Calibri"/>
                <a:sym typeface="Calibri"/>
              </a:rPr>
              <a:t>ribose</a:t>
            </a:r>
            <a:r>
              <a:rPr lang="ru" sz="2000" b="1" i="0" u="none" dirty="0">
                <a:solidFill>
                  <a:srgbClr val="000000"/>
                </a:solidFill>
                <a:latin typeface="Calibri"/>
                <a:ea typeface="Calibri"/>
                <a:cs typeface="Calibri"/>
                <a:sym typeface="Calibri"/>
              </a:rPr>
              <a:t> in nucleotides of RNA and </a:t>
            </a:r>
            <a:r>
              <a:rPr lang="ru" sz="2000" b="1" i="0" u="none" dirty="0">
                <a:solidFill>
                  <a:srgbClr val="FF3300"/>
                </a:solidFill>
                <a:latin typeface="Calibri"/>
                <a:ea typeface="Calibri"/>
                <a:cs typeface="Calibri"/>
                <a:sym typeface="Calibri"/>
              </a:rPr>
              <a:t>deoxyribose</a:t>
            </a:r>
            <a:r>
              <a:rPr lang="ru" sz="2000" b="1" i="0" u="none" dirty="0">
                <a:solidFill>
                  <a:srgbClr val="000000"/>
                </a:solidFill>
                <a:latin typeface="Calibri"/>
                <a:ea typeface="Calibri"/>
                <a:cs typeface="Calibri"/>
                <a:sym typeface="Calibri"/>
              </a:rPr>
              <a:t> in DNA.</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only difference between the sugars is the lack of an oxygen atom on </a:t>
            </a:r>
            <a:r>
              <a:rPr lang="ru" sz="2000" b="1" i="0" u="sng" dirty="0">
                <a:solidFill>
                  <a:srgbClr val="000000"/>
                </a:solidFill>
                <a:latin typeface="Calibri"/>
                <a:ea typeface="Calibri"/>
                <a:cs typeface="Calibri"/>
                <a:sym typeface="Calibri"/>
              </a:rPr>
              <a:t>carbon 2</a:t>
            </a:r>
            <a:r>
              <a:rPr lang="ru" sz="2000" b="1" i="0" u="none" dirty="0">
                <a:solidFill>
                  <a:srgbClr val="000000"/>
                </a:solidFill>
                <a:latin typeface="Calibri"/>
                <a:ea typeface="Calibri"/>
                <a:cs typeface="Calibri"/>
                <a:sym typeface="Calibri"/>
              </a:rPr>
              <a:t> in deoxyribose.</a:t>
            </a:r>
            <a:endParaRPr dirty="0"/>
          </a:p>
        </p:txBody>
      </p:sp>
      <p:sp>
        <p:nvSpPr>
          <p:cNvPr id="196" name="Google Shape;196;p35"/>
          <p:cNvSpPr txBox="1">
            <a:spLocks noGrp="1"/>
          </p:cNvSpPr>
          <p:nvPr>
            <p:ph type="title"/>
          </p:nvPr>
        </p:nvSpPr>
        <p:spPr>
          <a:xfrm>
            <a:off x="685800" y="228600"/>
            <a:ext cx="8001000" cy="342900"/>
          </a:xfrm>
          <a:prstGeom prst="rect">
            <a:avLst/>
          </a:prstGeom>
          <a:noFill/>
          <a:ln>
            <a:noFill/>
          </a:ln>
        </p:spPr>
        <p:txBody>
          <a:bodyPr spcFirstLastPara="1" wrap="square" lIns="91425" tIns="45700" rIns="91425" bIns="45700" anchor="ctr" anchorCtr="0">
            <a:noAutofit/>
          </a:bodyPr>
          <a:lstStyle/>
          <a:p>
            <a:pPr marL="0" lvl="0" indent="0" algn="l" rtl="0">
              <a:lnSpc>
                <a:spcPct val="75000"/>
              </a:lnSpc>
              <a:spcBef>
                <a:spcPts val="0"/>
              </a:spcBef>
              <a:spcAft>
                <a:spcPts val="0"/>
              </a:spcAft>
              <a:buClr>
                <a:srgbClr val="0000FF"/>
              </a:buClr>
              <a:buSzPts val="2800"/>
              <a:buFont typeface="Impact"/>
              <a:buNone/>
            </a:pPr>
            <a:r>
              <a:rPr lang="ru" sz="2800" b="0" i="0" u="none">
                <a:solidFill>
                  <a:srgbClr val="0000FF"/>
                </a:solidFill>
                <a:latin typeface="Impact"/>
                <a:ea typeface="Impact"/>
                <a:cs typeface="Impact"/>
                <a:sym typeface="Impact"/>
              </a:rPr>
              <a:t>The nucleic acid strand is  a polymer of nucleotides</a:t>
            </a:r>
            <a:endParaRPr/>
          </a:p>
        </p:txBody>
      </p:sp>
      <p:cxnSp>
        <p:nvCxnSpPr>
          <p:cNvPr id="197" name="Google Shape;197;p35"/>
          <p:cNvCxnSpPr/>
          <p:nvPr/>
        </p:nvCxnSpPr>
        <p:spPr>
          <a:xfrm>
            <a:off x="152400" y="628650"/>
            <a:ext cx="8763000" cy="0"/>
          </a:xfrm>
          <a:prstGeom prst="straightConnector1">
            <a:avLst/>
          </a:prstGeom>
          <a:noFill/>
          <a:ln w="38100" cap="flat" cmpd="sng">
            <a:solidFill>
              <a:srgbClr val="339966"/>
            </a:solidFill>
            <a:prstDash val="solid"/>
            <a:miter lim="800000"/>
            <a:headEnd type="none" w="sm" len="sm"/>
            <a:tailEnd type="none" w="sm" len="sm"/>
          </a:ln>
        </p:spPr>
      </p:cxnSp>
    </p:spTree>
    <p:extLst>
      <p:ext uri="{BB962C8B-B14F-4D97-AF65-F5344CB8AC3E}">
        <p14:creationId xmlns:p14="http://schemas.microsoft.com/office/powerpoint/2010/main" val="24508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5">
                                            <p:txEl>
                                              <p:pRg st="1" end="1"/>
                                            </p:txEl>
                                          </p:spTgt>
                                        </p:tgtEl>
                                        <p:attrNameLst>
                                          <p:attrName>style.visibility</p:attrName>
                                        </p:attrNameLst>
                                      </p:cBhvr>
                                      <p:to>
                                        <p:strVal val="visible"/>
                                      </p:to>
                                    </p:set>
                                    <p:animEffect transition="in" filter="fade">
                                      <p:cBhvr>
                                        <p:cTn id="10" dur="500"/>
                                        <p:tgtEl>
                                          <p:spTgt spid="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5">
                                            <p:txEl>
                                              <p:pRg st="2" end="2"/>
                                            </p:txEl>
                                          </p:spTgt>
                                        </p:tgtEl>
                                        <p:attrNameLst>
                                          <p:attrName>style.visibility</p:attrName>
                                        </p:attrNameLst>
                                      </p:cBhvr>
                                      <p:to>
                                        <p:strVal val="visible"/>
                                      </p:to>
                                    </p:set>
                                    <p:animEffect transition="in" filter="fade">
                                      <p:cBhvr>
                                        <p:cTn id="13" dur="500"/>
                                        <p:tgtEl>
                                          <p:spTgt spid="1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5">
                                            <p:txEl>
                                              <p:pRg st="3" end="3"/>
                                            </p:txEl>
                                          </p:spTgt>
                                        </p:tgtEl>
                                        <p:attrNameLst>
                                          <p:attrName>style.visibility</p:attrName>
                                        </p:attrNameLst>
                                      </p:cBhvr>
                                      <p:to>
                                        <p:strVal val="visible"/>
                                      </p:to>
                                    </p:set>
                                    <p:animEffect transition="in" filter="fade">
                                      <p:cBhvr>
                                        <p:cTn id="16" dur="500"/>
                                        <p:tgtEl>
                                          <p:spTgt spid="19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5">
                                            <p:txEl>
                                              <p:pRg st="4" end="4"/>
                                            </p:txEl>
                                          </p:spTgt>
                                        </p:tgtEl>
                                        <p:attrNameLst>
                                          <p:attrName>style.visibility</p:attrName>
                                        </p:attrNameLst>
                                      </p:cBhvr>
                                      <p:to>
                                        <p:strVal val="visible"/>
                                      </p:to>
                                    </p:set>
                                    <p:animEffect transition="in" filter="fade">
                                      <p:cBhvr>
                                        <p:cTn id="19" dur="500"/>
                                        <p:tgtEl>
                                          <p:spTgt spid="19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5">
                                            <p:txEl>
                                              <p:pRg st="5" end="5"/>
                                            </p:txEl>
                                          </p:spTgt>
                                        </p:tgtEl>
                                        <p:attrNameLst>
                                          <p:attrName>style.visibility</p:attrName>
                                        </p:attrNameLst>
                                      </p:cBhvr>
                                      <p:to>
                                        <p:strVal val="visible"/>
                                      </p:to>
                                    </p:set>
                                    <p:animEffect transition="in" filter="fade">
                                      <p:cBhvr>
                                        <p:cTn id="22" dur="500"/>
                                        <p:tgtEl>
                                          <p:spTgt spid="19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5">
                                            <p:txEl>
                                              <p:pRg st="6" end="6"/>
                                            </p:txEl>
                                          </p:spTgt>
                                        </p:tgtEl>
                                        <p:attrNameLst>
                                          <p:attrName>style.visibility</p:attrName>
                                        </p:attrNameLst>
                                      </p:cBhvr>
                                      <p:to>
                                        <p:strVal val="visible"/>
                                      </p:to>
                                    </p:set>
                                    <p:animEffect transition="in" filter="fade">
                                      <p:cBhvr>
                                        <p:cTn id="25" dur="500"/>
                                        <p:tgtEl>
                                          <p:spTgt spid="19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5">
                                            <p:txEl>
                                              <p:pRg st="7" end="7"/>
                                            </p:txEl>
                                          </p:spTgt>
                                        </p:tgtEl>
                                        <p:attrNameLst>
                                          <p:attrName>style.visibility</p:attrName>
                                        </p:attrNameLst>
                                      </p:cBhvr>
                                      <p:to>
                                        <p:strVal val="visible"/>
                                      </p:to>
                                    </p:set>
                                    <p:animEffect transition="in" filter="fade">
                                      <p:cBhvr>
                                        <p:cTn id="28" dur="500"/>
                                        <p:tgtEl>
                                          <p:spTgt spid="19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5">
                                            <p:txEl>
                                              <p:pRg st="8" end="8"/>
                                            </p:txEl>
                                          </p:spTgt>
                                        </p:tgtEl>
                                        <p:attrNameLst>
                                          <p:attrName>style.visibility</p:attrName>
                                        </p:attrNameLst>
                                      </p:cBhvr>
                                      <p:to>
                                        <p:strVal val="visible"/>
                                      </p:to>
                                    </p:set>
                                    <p:animEffect transition="in" filter="fade">
                                      <p:cBhvr>
                                        <p:cTn id="31" dur="500"/>
                                        <p:tgtEl>
                                          <p:spTgt spid="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027" y="1371451"/>
            <a:ext cx="3272589" cy="33286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9" y="814375"/>
            <a:ext cx="4565125" cy="1114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mun.ca/biology/scarr/Karp_2_48_rRNA_struct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08" y="2179434"/>
            <a:ext cx="4588304" cy="2790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1266" y="4546229"/>
            <a:ext cx="1553793" cy="523220"/>
          </a:xfrm>
          <a:prstGeom prst="rect">
            <a:avLst/>
          </a:prstGeom>
          <a:noFill/>
        </p:spPr>
        <p:txBody>
          <a:bodyPr wrap="square" rtlCol="0">
            <a:spAutoFit/>
          </a:bodyPr>
          <a:lstStyle/>
          <a:p>
            <a:r>
              <a:rPr lang="en-US" dirty="0" smtClean="0"/>
              <a:t>Ribosomal RNA (</a:t>
            </a:r>
            <a:r>
              <a:rPr lang="en-US" dirty="0" err="1" smtClean="0"/>
              <a:t>rRNA</a:t>
            </a:r>
            <a:r>
              <a:rPr lang="en-US" dirty="0" smtClean="0"/>
              <a:t>)</a:t>
            </a:r>
            <a:endParaRPr lang="ru-RU" dirty="0"/>
          </a:p>
        </p:txBody>
      </p:sp>
      <p:sp>
        <p:nvSpPr>
          <p:cNvPr id="2" name="Заголовок 1"/>
          <p:cNvSpPr>
            <a:spLocks noGrp="1"/>
          </p:cNvSpPr>
          <p:nvPr>
            <p:ph type="title"/>
          </p:nvPr>
        </p:nvSpPr>
        <p:spPr>
          <a:xfrm>
            <a:off x="591266" y="184467"/>
            <a:ext cx="7886700" cy="540531"/>
          </a:xfrm>
        </p:spPr>
        <p:txBody>
          <a:bodyPr/>
          <a:lstStyle/>
          <a:p>
            <a:pPr algn="ctr"/>
            <a:r>
              <a:rPr lang="en-US" dirty="0" smtClean="0"/>
              <a:t>Main types of RNAs</a:t>
            </a:r>
            <a:endParaRPr lang="ru-RU" dirty="0"/>
          </a:p>
        </p:txBody>
      </p:sp>
      <p:sp>
        <p:nvSpPr>
          <p:cNvPr id="4" name="TextBox 3"/>
          <p:cNvSpPr txBox="1"/>
          <p:nvPr/>
        </p:nvSpPr>
        <p:spPr>
          <a:xfrm>
            <a:off x="5280144" y="4757630"/>
            <a:ext cx="2110683" cy="307777"/>
          </a:xfrm>
          <a:prstGeom prst="rect">
            <a:avLst/>
          </a:prstGeom>
          <a:noFill/>
        </p:spPr>
        <p:txBody>
          <a:bodyPr wrap="square" rtlCol="0">
            <a:spAutoFit/>
          </a:bodyPr>
          <a:lstStyle/>
          <a:p>
            <a:r>
              <a:rPr lang="en-US" dirty="0" smtClean="0"/>
              <a:t>Transfer RNA (</a:t>
            </a:r>
            <a:r>
              <a:rPr lang="en-US" dirty="0" err="1" smtClean="0"/>
              <a:t>tRNA</a:t>
            </a:r>
            <a:r>
              <a:rPr lang="en-US" dirty="0" smtClean="0"/>
              <a:t>)</a:t>
            </a:r>
            <a:endParaRPr lang="ru-RU" dirty="0"/>
          </a:p>
        </p:txBody>
      </p:sp>
      <p:sp>
        <p:nvSpPr>
          <p:cNvPr id="5" name="TextBox 4"/>
          <p:cNvSpPr txBox="1"/>
          <p:nvPr/>
        </p:nvSpPr>
        <p:spPr>
          <a:xfrm>
            <a:off x="5795782" y="962525"/>
            <a:ext cx="2805077" cy="307777"/>
          </a:xfrm>
          <a:prstGeom prst="rect">
            <a:avLst/>
          </a:prstGeom>
          <a:noFill/>
        </p:spPr>
        <p:txBody>
          <a:bodyPr wrap="square" rtlCol="0">
            <a:spAutoFit/>
          </a:bodyPr>
          <a:lstStyle/>
          <a:p>
            <a:r>
              <a:rPr lang="en-US" dirty="0" smtClean="0"/>
              <a:t>Messenger RNA (mRNA)</a:t>
            </a:r>
            <a:endParaRPr lang="ru-RU" dirty="0"/>
          </a:p>
        </p:txBody>
      </p:sp>
    </p:spTree>
    <p:extLst>
      <p:ext uri="{BB962C8B-B14F-4D97-AF65-F5344CB8AC3E}">
        <p14:creationId xmlns:p14="http://schemas.microsoft.com/office/powerpoint/2010/main" val="3131523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596" t="30551" r="25308" b="30987"/>
          <a:stretch/>
        </p:blipFill>
        <p:spPr bwMode="auto">
          <a:xfrm>
            <a:off x="128164" y="175414"/>
            <a:ext cx="8963186" cy="46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766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en-US" dirty="0" smtClean="0"/>
              <a:t>Messenger RNA</a:t>
            </a:r>
            <a:endParaRPr lang="ru-RU" dirty="0"/>
          </a:p>
        </p:txBody>
      </p:sp>
      <p:pic>
        <p:nvPicPr>
          <p:cNvPr id="1026" name="Picture 2" descr="Image result for mrn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79929" y="1224064"/>
            <a:ext cx="3598388" cy="35954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04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Transfer RNA</a:t>
            </a:r>
            <a:endParaRPr lang="ru-RU" dirty="0"/>
          </a:p>
        </p:txBody>
      </p:sp>
      <p:sp>
        <p:nvSpPr>
          <p:cNvPr id="4" name="Текст 3"/>
          <p:cNvSpPr>
            <a:spLocks noGrp="1"/>
          </p:cNvSpPr>
          <p:nvPr>
            <p:ph type="body" idx="1"/>
          </p:nvPr>
        </p:nvSpPr>
        <p:spPr/>
        <p:txBody>
          <a:bodyPr/>
          <a:lstStyle/>
          <a:p>
            <a:r>
              <a:rPr lang="en-US" dirty="0" smtClean="0"/>
              <a:t>Length – 76-90 nucleotides</a:t>
            </a:r>
          </a:p>
          <a:p>
            <a:r>
              <a:rPr lang="en-US" dirty="0" smtClean="0"/>
              <a:t>Structure – stem-loop (cloverleaf)</a:t>
            </a:r>
          </a:p>
          <a:p>
            <a:r>
              <a:rPr lang="en-US" dirty="0" smtClean="0"/>
              <a:t>Function – transfer of amino acids in accordance with genetic code during the protein synthesis</a:t>
            </a:r>
            <a:endParaRPr lang="ru-RU" dirty="0"/>
          </a:p>
        </p:txBody>
      </p:sp>
      <p:sp>
        <p:nvSpPr>
          <p:cNvPr id="5" name="Текст 4"/>
          <p:cNvSpPr>
            <a:spLocks noGrp="1"/>
          </p:cNvSpPr>
          <p:nvPr>
            <p:ph type="body" idx="2"/>
          </p:nvPr>
        </p:nvSpPr>
        <p:spPr/>
        <p:txBody>
          <a:bodyPr/>
          <a:lstStyle/>
          <a:p>
            <a:endParaRPr lang="ru-RU"/>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20" y="1196283"/>
            <a:ext cx="3969539" cy="347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821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p:nvPr/>
        </p:nvSpPr>
        <p:spPr>
          <a:xfrm>
            <a:off x="2000681" y="0"/>
            <a:ext cx="5788908" cy="4812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509"/>
              <a:buFont typeface="Calibri"/>
              <a:buNone/>
            </a:pPr>
            <a:r>
              <a:rPr lang="en-US" sz="3000" b="0" i="0" u="none" strike="noStrike" cap="none" dirty="0" smtClean="0">
                <a:solidFill>
                  <a:schemeClr val="dk1"/>
                </a:solidFill>
                <a:latin typeface="Arial"/>
                <a:ea typeface="Arial"/>
                <a:cs typeface="Arial"/>
                <a:sym typeface="Arial"/>
              </a:rPr>
              <a:t>Ribosomes and ribosomal RNAs</a:t>
            </a:r>
            <a:endParaRPr sz="3000" b="0" i="0" u="none" strike="noStrike" cap="none" dirty="0">
              <a:solidFill>
                <a:schemeClr val="dk1"/>
              </a:solidFill>
              <a:latin typeface="Arial"/>
              <a:ea typeface="Arial"/>
              <a:cs typeface="Arial"/>
              <a:sym typeface="Arial"/>
            </a:endParaRPr>
          </a:p>
        </p:txBody>
      </p:sp>
      <p:pic>
        <p:nvPicPr>
          <p:cNvPr id="271" name="Google Shape;271;p36" descr="D:\Garrett\ch11\GA11_25.GIF"/>
          <p:cNvPicPr preferRelativeResize="0"/>
          <p:nvPr/>
        </p:nvPicPr>
        <p:blipFill rotWithShape="1">
          <a:blip r:embed="rId3">
            <a:alphaModFix/>
          </a:blip>
          <a:srcRect l="3195" t="20060" r="3363" b="10763"/>
          <a:stretch/>
        </p:blipFill>
        <p:spPr>
          <a:xfrm>
            <a:off x="990025" y="481263"/>
            <a:ext cx="7953876" cy="4365550"/>
          </a:xfrm>
          <a:prstGeom prst="rect">
            <a:avLst/>
          </a:prstGeom>
          <a:noFill/>
          <a:ln>
            <a:noFill/>
          </a:ln>
        </p:spPr>
      </p:pic>
    </p:spTree>
    <p:extLst>
      <p:ext uri="{BB962C8B-B14F-4D97-AF65-F5344CB8AC3E}">
        <p14:creationId xmlns:p14="http://schemas.microsoft.com/office/powerpoint/2010/main" val="674330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750" y="198217"/>
            <a:ext cx="7886700" cy="468676"/>
          </a:xfrm>
        </p:spPr>
        <p:txBody>
          <a:bodyPr/>
          <a:lstStyle/>
          <a:p>
            <a:pPr algn="ctr"/>
            <a:r>
              <a:rPr lang="en-US" dirty="0" smtClean="0"/>
              <a:t>Question.</a:t>
            </a:r>
            <a:endParaRPr lang="ru-RU" dirty="0"/>
          </a:p>
        </p:txBody>
      </p:sp>
      <p:sp>
        <p:nvSpPr>
          <p:cNvPr id="3" name="Текст 2"/>
          <p:cNvSpPr>
            <a:spLocks noGrp="1"/>
          </p:cNvSpPr>
          <p:nvPr>
            <p:ph type="body" idx="1"/>
          </p:nvPr>
        </p:nvSpPr>
        <p:spPr>
          <a:xfrm>
            <a:off x="663026" y="721895"/>
            <a:ext cx="7886700" cy="3670195"/>
          </a:xfrm>
        </p:spPr>
        <p:txBody>
          <a:bodyPr/>
          <a:lstStyle/>
          <a:p>
            <a:pPr marL="114300" indent="0" algn="just">
              <a:buNone/>
            </a:pPr>
            <a:r>
              <a:rPr lang="en-US" sz="1800" dirty="0" smtClean="0"/>
              <a:t>Why in many living organisms (with exception of some viruses) only DNA, but not RNA, is the main source of genetic information? </a:t>
            </a:r>
            <a:endParaRPr lang="ru-RU" sz="1800" dirty="0"/>
          </a:p>
        </p:txBody>
      </p:sp>
      <p:pic>
        <p:nvPicPr>
          <p:cNvPr id="4098" name="Picture 2" descr="https://upload.wikimedia.org/wikipedia/commons/thumb/4/4c/DNA_Structure%2BKey%2BLabelled.pn_NoBB.png/340px-DNA_Structure%2BKey%2BLabelled.pn_No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67" y="2181032"/>
            <a:ext cx="2058236" cy="25569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f/f2/%D0%92%D0%B8%D1%80%D0%BE%D0%B8%D0%B4%D1%8B_1.svg/400px-%D0%92%D0%B8%D1%80%D0%BE%D0%B8%D0%B4%D1%8B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891" y="2006937"/>
            <a:ext cx="3360559" cy="29051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upload.wikimedia.org/wikipedia/commons/thumb/2/28/Full_length_hammerhead_ribozyme.png/200px-Full_length_hammerhead_ribozy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008" y="2076307"/>
            <a:ext cx="1905000" cy="278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3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Gregor Mendel (1865)</a:t>
            </a:r>
            <a:endParaRPr/>
          </a:p>
        </p:txBody>
      </p:sp>
      <p:sp>
        <p:nvSpPr>
          <p:cNvPr id="162" name="Google Shape;162;p40"/>
          <p:cNvSpPr txBox="1">
            <a:spLocks noGrp="1"/>
          </p:cNvSpPr>
          <p:nvPr>
            <p:ph type="body" idx="1"/>
          </p:nvPr>
        </p:nvSpPr>
        <p:spPr>
          <a:xfrm>
            <a:off x="311700" y="1152475"/>
            <a:ext cx="5850600" cy="34317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dirty="0" err="1"/>
              <a:t>Gregor</a:t>
            </a:r>
            <a:r>
              <a:rPr lang="en-GB" dirty="0"/>
              <a:t> Mendel conducted his experiments with peas showing that heredity is transmitted in discrete units. He </a:t>
            </a:r>
            <a:r>
              <a:rPr lang="en-GB" dirty="0" smtClean="0"/>
              <a:t>pollinated </a:t>
            </a:r>
            <a:r>
              <a:rPr lang="en-GB" dirty="0"/>
              <a:t>plants </a:t>
            </a:r>
            <a:r>
              <a:rPr lang="en-US" dirty="0" smtClean="0"/>
              <a:t>by himself</a:t>
            </a:r>
            <a:r>
              <a:rPr lang="ru-RU" dirty="0" smtClean="0"/>
              <a:t> </a:t>
            </a:r>
            <a:r>
              <a:rPr lang="en-GB" dirty="0" smtClean="0"/>
              <a:t>until </a:t>
            </a:r>
            <a:r>
              <a:rPr lang="en-GB" dirty="0"/>
              <a:t>they bred true – giving rise to similar characteristics generation after generation. He studied easily distinguishable characteristics like the </a:t>
            </a:r>
            <a:r>
              <a:rPr lang="en-GB" dirty="0" err="1"/>
              <a:t>color</a:t>
            </a:r>
            <a:r>
              <a:rPr lang="en-GB" dirty="0"/>
              <a:t> and texture of the peas, the </a:t>
            </a:r>
            <a:r>
              <a:rPr lang="en-GB" dirty="0" err="1"/>
              <a:t>color</a:t>
            </a:r>
            <a:r>
              <a:rPr lang="en-GB" dirty="0"/>
              <a:t> of the pea pods and flowers, and the height of the plants.</a:t>
            </a:r>
            <a:endParaRPr dirty="0"/>
          </a:p>
        </p:txBody>
      </p:sp>
      <p:pic>
        <p:nvPicPr>
          <p:cNvPr id="163" name="Google Shape;163;p40"/>
          <p:cNvPicPr preferRelativeResize="0"/>
          <p:nvPr/>
        </p:nvPicPr>
        <p:blipFill rotWithShape="1">
          <a:blip r:embed="rId3">
            <a:alphaModFix/>
          </a:blip>
          <a:srcRect/>
          <a:stretch/>
        </p:blipFill>
        <p:spPr>
          <a:xfrm>
            <a:off x="6314700" y="1170125"/>
            <a:ext cx="2286000" cy="31051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41"/>
          <p:cNvPicPr preferRelativeResize="0"/>
          <p:nvPr/>
        </p:nvPicPr>
        <p:blipFill rotWithShape="1">
          <a:blip r:embed="rId3">
            <a:alphaModFix/>
          </a:blip>
          <a:srcRect/>
          <a:stretch/>
        </p:blipFill>
        <p:spPr>
          <a:xfrm>
            <a:off x="1533712" y="290650"/>
            <a:ext cx="6076575" cy="45622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Thomas Morgan (1910)</a:t>
            </a:r>
            <a:endParaRPr/>
          </a:p>
        </p:txBody>
      </p:sp>
      <p:sp>
        <p:nvSpPr>
          <p:cNvPr id="174" name="Google Shape;174;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dirty="0">
                <a:solidFill>
                  <a:schemeClr val="dk1"/>
                </a:solidFill>
              </a:rPr>
              <a:t>In 1910, Thomas Hunt Morgan performed an experiment at Columbia University, that helped identify the role </a:t>
            </a:r>
            <a:r>
              <a:rPr lang="en-US" dirty="0" smtClean="0">
                <a:solidFill>
                  <a:schemeClr val="dk1"/>
                </a:solidFill>
              </a:rPr>
              <a:t>that </a:t>
            </a:r>
            <a:r>
              <a:rPr lang="en-GB" dirty="0" smtClean="0">
                <a:solidFill>
                  <a:schemeClr val="dk1"/>
                </a:solidFill>
              </a:rPr>
              <a:t>chromosomes </a:t>
            </a:r>
            <a:r>
              <a:rPr lang="en-GB" dirty="0">
                <a:solidFill>
                  <a:schemeClr val="dk1"/>
                </a:solidFill>
              </a:rPr>
              <a:t>play in heredity. Morgan was breeding </a:t>
            </a:r>
            <a:r>
              <a:rPr lang="en-GB" dirty="0" smtClean="0">
                <a:solidFill>
                  <a:schemeClr val="dk1"/>
                </a:solidFill>
              </a:rPr>
              <a:t>the </a:t>
            </a:r>
            <a:r>
              <a:rPr lang="en-GB" i="1" dirty="0" smtClean="0">
                <a:solidFill>
                  <a:schemeClr val="dk1"/>
                </a:solidFill>
              </a:rPr>
              <a:t>Drosophila</a:t>
            </a:r>
            <a:r>
              <a:rPr lang="en-GB" dirty="0">
                <a:solidFill>
                  <a:schemeClr val="dk1"/>
                </a:solidFill>
              </a:rPr>
              <a:t>, or fruit flies. After observing thousands of fruit fly offspring with red eyes, he obtained one that had white eyes. Morgan began breeding the white-eyed mutant fly and found that in one generation of flies, the trait was only present in males. Through more breeding analysis, Morgan found that the genetic factor controlling eye </a:t>
            </a:r>
            <a:r>
              <a:rPr lang="en-GB" dirty="0" err="1">
                <a:solidFill>
                  <a:schemeClr val="dk1"/>
                </a:solidFill>
              </a:rPr>
              <a:t>color</a:t>
            </a:r>
            <a:r>
              <a:rPr lang="en-GB" dirty="0">
                <a:solidFill>
                  <a:schemeClr val="dk1"/>
                </a:solidFill>
              </a:rPr>
              <a:t> in the flies was on the same chromosome that determined sex. That result indicated that eye </a:t>
            </a:r>
            <a:r>
              <a:rPr lang="en-GB" dirty="0" err="1">
                <a:solidFill>
                  <a:schemeClr val="dk1"/>
                </a:solidFill>
              </a:rPr>
              <a:t>color</a:t>
            </a:r>
            <a:r>
              <a:rPr lang="en-GB" dirty="0">
                <a:solidFill>
                  <a:schemeClr val="dk1"/>
                </a:solidFill>
              </a:rPr>
              <a:t> and sex were both tied to chromosomes and helped Morgan establish that chromosomes carry the genes that allow offspring to inherit traits from their parents. </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i="1">
                <a:solidFill>
                  <a:schemeClr val="dk1"/>
                </a:solidFill>
              </a:rPr>
              <a:t>Chromosomal</a:t>
            </a:r>
            <a:r>
              <a:rPr lang="en-GB" sz="2400">
                <a:solidFill>
                  <a:schemeClr val="dk1"/>
                </a:solidFill>
              </a:rPr>
              <a:t> theory of inheritance</a:t>
            </a:r>
            <a:endParaRPr sz="2400"/>
          </a:p>
        </p:txBody>
      </p:sp>
      <p:pic>
        <p:nvPicPr>
          <p:cNvPr id="180" name="Google Shape;180;p43"/>
          <p:cNvPicPr preferRelativeResize="0"/>
          <p:nvPr/>
        </p:nvPicPr>
        <p:blipFill rotWithShape="1">
          <a:blip r:embed="rId3">
            <a:alphaModFix/>
          </a:blip>
          <a:srcRect/>
          <a:stretch/>
        </p:blipFill>
        <p:spPr>
          <a:xfrm>
            <a:off x="937275" y="1120025"/>
            <a:ext cx="3426141" cy="3820976"/>
          </a:xfrm>
          <a:prstGeom prst="rect">
            <a:avLst/>
          </a:prstGeom>
          <a:noFill/>
          <a:ln>
            <a:noFill/>
          </a:ln>
        </p:spPr>
      </p:pic>
      <p:pic>
        <p:nvPicPr>
          <p:cNvPr id="181" name="Google Shape;181;p43"/>
          <p:cNvPicPr preferRelativeResize="0"/>
          <p:nvPr/>
        </p:nvPicPr>
        <p:blipFill rotWithShape="1">
          <a:blip r:embed="rId4">
            <a:alphaModFix/>
          </a:blip>
          <a:srcRect/>
          <a:stretch/>
        </p:blipFill>
        <p:spPr>
          <a:xfrm>
            <a:off x="5517791" y="1120025"/>
            <a:ext cx="2857500" cy="35433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dirty="0"/>
              <a:t>Frederick Griffith (1928): the transforming principle</a:t>
            </a:r>
            <a:endParaRPr dirty="0"/>
          </a:p>
        </p:txBody>
      </p:sp>
      <p:pic>
        <p:nvPicPr>
          <p:cNvPr id="187" name="Google Shape;187;p44"/>
          <p:cNvPicPr preferRelativeResize="0"/>
          <p:nvPr/>
        </p:nvPicPr>
        <p:blipFill rotWithShape="1">
          <a:blip r:embed="rId3">
            <a:alphaModFix/>
          </a:blip>
          <a:srcRect/>
          <a:stretch/>
        </p:blipFill>
        <p:spPr>
          <a:xfrm>
            <a:off x="4287225" y="1224463"/>
            <a:ext cx="4514850" cy="2924175"/>
          </a:xfrm>
          <a:prstGeom prst="rect">
            <a:avLst/>
          </a:prstGeom>
          <a:noFill/>
          <a:ln>
            <a:noFill/>
          </a:ln>
        </p:spPr>
      </p:pic>
      <p:sp>
        <p:nvSpPr>
          <p:cNvPr id="188" name="Google Shape;188;p44"/>
          <p:cNvSpPr txBox="1"/>
          <p:nvPr/>
        </p:nvSpPr>
        <p:spPr>
          <a:xfrm>
            <a:off x="492650" y="1113625"/>
            <a:ext cx="3707700" cy="2806500"/>
          </a:xfrm>
          <a:prstGeom prst="rect">
            <a:avLst/>
          </a:prstGeom>
          <a:noFill/>
          <a:ln>
            <a:noFill/>
          </a:ln>
        </p:spPr>
        <p:txBody>
          <a:bodyPr spcFirstLastPara="1" wrap="square" lIns="91425" tIns="91425" rIns="91425" bIns="91425" anchor="t" anchorCtr="0">
            <a:noAutofit/>
          </a:bodyPr>
          <a:lstStyle/>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Griffith used two strains of </a:t>
            </a:r>
            <a:r>
              <a:rPr lang="en-GB" sz="1600" b="0" i="1" u="none" strike="noStrike" cap="none">
                <a:solidFill>
                  <a:schemeClr val="dk1"/>
                </a:solidFill>
                <a:latin typeface="Cambria"/>
                <a:ea typeface="Cambria"/>
                <a:cs typeface="Cambria"/>
                <a:sym typeface="Cambria"/>
              </a:rPr>
              <a:t>Streptococcus pneumoniae</a:t>
            </a:r>
            <a:r>
              <a:rPr lang="en-GB" sz="1600" b="0" i="0" u="none" strike="noStrike" cap="none">
                <a:solidFill>
                  <a:schemeClr val="dk1"/>
                </a:solidFill>
                <a:latin typeface="Cambria"/>
                <a:ea typeface="Cambria"/>
                <a:cs typeface="Cambria"/>
                <a:sym typeface="Cambria"/>
              </a:rPr>
              <a:t>. These bacteria infect mice, Griffith's favorite animals. He used a type III-S (smooth) and type II-R (rough) strain. </a:t>
            </a:r>
            <a:endParaRPr sz="1600" b="0" i="0" u="none" strike="noStrike" cap="none">
              <a:solidFill>
                <a:schemeClr val="dk1"/>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mbria"/>
              <a:ea typeface="Cambria"/>
              <a:cs typeface="Cambria"/>
              <a:sym typeface="Cambria"/>
            </a:endParaRPr>
          </a:p>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The III-S strain covers itself with a polysaccharide capsule that protects it from the host's immune system. This means that the host will die. </a:t>
            </a:r>
            <a:endParaRPr sz="1600" b="0" i="0" u="none" strike="noStrike" cap="none">
              <a:solidFill>
                <a:schemeClr val="dk1"/>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mbria"/>
              <a:ea typeface="Cambria"/>
              <a:cs typeface="Cambria"/>
              <a:sym typeface="Cambria"/>
            </a:endParaRPr>
          </a:p>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The II-R strain does not have that protective shield around it and is killed by the host's immune system. </a:t>
            </a:r>
            <a:endParaRPr sz="1600" b="0" i="0"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bri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2612</Words>
  <Application>Microsoft Office PowerPoint</Application>
  <PresentationFormat>Экран (16:9)</PresentationFormat>
  <Paragraphs>280</Paragraphs>
  <Slides>48</Slides>
  <Notes>40</Notes>
  <HiddenSlides>0</HiddenSlides>
  <MMClips>0</MMClips>
  <ScaleCrop>false</ScaleCrop>
  <HeadingPairs>
    <vt:vector size="4" baseType="variant">
      <vt:variant>
        <vt:lpstr>Тема</vt:lpstr>
      </vt:variant>
      <vt:variant>
        <vt:i4>2</vt:i4>
      </vt:variant>
      <vt:variant>
        <vt:lpstr>Заголовки слайдов</vt:lpstr>
      </vt:variant>
      <vt:variant>
        <vt:i4>48</vt:i4>
      </vt:variant>
    </vt:vector>
  </HeadingPairs>
  <TitlesOfParts>
    <vt:vector size="50" baseType="lpstr">
      <vt:lpstr>Simple Light</vt:lpstr>
      <vt:lpstr>Cambria</vt:lpstr>
      <vt:lpstr>Al-Farabi Kazakh National University Higher School of Medicine Department of Fundamental Medicine   </vt:lpstr>
      <vt:lpstr>LEARNING OUTCOMES As a result of the lesson you will be able to:</vt:lpstr>
      <vt:lpstr>Molecular biology</vt:lpstr>
      <vt:lpstr>Презентация PowerPoint</vt:lpstr>
      <vt:lpstr>Gregor Mendel (1865)</vt:lpstr>
      <vt:lpstr>Презентация PowerPoint</vt:lpstr>
      <vt:lpstr>Thomas Morgan (1910)</vt:lpstr>
      <vt:lpstr>Chromosomal theory of inheritance</vt:lpstr>
      <vt:lpstr>Frederick Griffith (1928): the transforming principle</vt:lpstr>
      <vt:lpstr>Griffith’s experiment: design</vt:lpstr>
      <vt:lpstr>Griffith’s experiment: results</vt:lpstr>
      <vt:lpstr>Friedrich Miescher (1869)</vt:lpstr>
      <vt:lpstr>Oswald Avery, Colin MacLeod, Maclyn McCarty (1944): Griffith’s experiment revised</vt:lpstr>
      <vt:lpstr>Avery’s experiment: results</vt:lpstr>
      <vt:lpstr>Alfred Hershey, Martha Chase (1952)</vt:lpstr>
      <vt:lpstr>Презентация PowerPoint</vt:lpstr>
      <vt:lpstr>Erwin Chargaff (1949)</vt:lpstr>
      <vt:lpstr>James Watson, Francis Crick </vt:lpstr>
      <vt:lpstr>X-ray diffraction</vt:lpstr>
      <vt:lpstr>Rosalind Franklin: photo 51</vt:lpstr>
      <vt:lpstr>George Beadle, E. L. Tatum (1941)</vt:lpstr>
      <vt:lpstr>George Beadle, E. L. Tatum (1941)</vt:lpstr>
      <vt:lpstr>Sydney Brenner, François Jacob,  Matthew Meselson (1961)  </vt:lpstr>
      <vt:lpstr>Marshall Nirenberg, Gobind Khorana (1966)  </vt:lpstr>
      <vt:lpstr>The central dogma of molecular biology</vt:lpstr>
      <vt:lpstr>The central dogma of molecular biology</vt:lpstr>
      <vt:lpstr>The role of molecular biology in medicine</vt:lpstr>
      <vt:lpstr>Video: DNA double helix</vt:lpstr>
      <vt:lpstr>Case study</vt:lpstr>
      <vt:lpstr>What are nucleic acids?</vt:lpstr>
      <vt:lpstr>Nucleic Acids</vt:lpstr>
      <vt:lpstr>Презентация PowerPoint</vt:lpstr>
      <vt:lpstr>What are they made of ?</vt:lpstr>
      <vt:lpstr>Heterocyclic bases</vt:lpstr>
      <vt:lpstr>Nucleosides</vt:lpstr>
      <vt:lpstr>Nucleotides</vt:lpstr>
      <vt:lpstr>DNA                                     RNA</vt:lpstr>
      <vt:lpstr>Презентация PowerPoint</vt:lpstr>
      <vt:lpstr>How DNA Works</vt:lpstr>
      <vt:lpstr>Презентация PowerPoint</vt:lpstr>
      <vt:lpstr>Презентация PowerPoint</vt:lpstr>
      <vt:lpstr>The nucleic acid strand is  a polymer of nucleotides</vt:lpstr>
      <vt:lpstr>Main types of RNAs</vt:lpstr>
      <vt:lpstr>Презентация PowerPoint</vt:lpstr>
      <vt:lpstr>Messenger RNA</vt:lpstr>
      <vt:lpstr>Transfer RNA</vt:lpstr>
      <vt:lpstr>Презентация PowerPoint</vt:lpstr>
      <vt:lpstr>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35</cp:revision>
  <dcterms:modified xsi:type="dcterms:W3CDTF">2023-01-14T14:17:05Z</dcterms:modified>
</cp:coreProperties>
</file>